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6" r:id="rId3"/>
    <p:sldId id="259" r:id="rId4"/>
    <p:sldId id="257" r:id="rId5"/>
    <p:sldId id="258" r:id="rId6"/>
    <p:sldId id="260" r:id="rId7"/>
    <p:sldId id="261" r:id="rId8"/>
    <p:sldId id="262" r:id="rId9"/>
    <p:sldId id="263" r:id="rId10"/>
    <p:sldId id="264" r:id="rId11"/>
    <p:sldId id="265" r:id="rId12"/>
    <p:sldId id="267" r:id="rId13"/>
  </p:sldIdLst>
  <p:sldSz cx="14630400" cy="8229600"/>
  <p:notesSz cx="8229600" cy="14630400"/>
  <p:embeddedFontLst>
    <p:embeddedFont>
      <p:font typeface="Bitter Medium" panose="020B0604020202020204" charset="0"/>
      <p:regular r:id="rId15"/>
    </p:embeddedFont>
    <p:embeddedFont>
      <p:font typeface="Open Sans" panose="020B0606030504020204"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8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403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doi.org/10.1001/jama.2016.17216"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hyperlink" Target="https://arxiv.org/abs/2010.11929" TargetMode="External"/><Relationship Id="rId5" Type="http://schemas.openxmlformats.org/officeDocument/2006/relationships/hyperlink" Target="https://doi.org/10.1097/ICU.0000000000000465" TargetMode="External"/><Relationship Id="rId4" Type="http://schemas.openxmlformats.org/officeDocument/2006/relationships/hyperlink" Target="https://doi.org/10.1016/j.media.2017.07.005"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357080"/>
            <a:ext cx="7518678" cy="708779"/>
          </a:xfrm>
          <a:prstGeom prst="rect">
            <a:avLst/>
          </a:prstGeom>
          <a:noFill/>
          <a:ln/>
        </p:spPr>
        <p:txBody>
          <a:bodyPr wrap="none" lIns="0" tIns="0" rIns="0" bIns="0" rtlCol="0" anchor="t"/>
          <a:lstStyle/>
          <a:p>
            <a:pPr marL="0" indent="0">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Eye Disease Prediction System</a:t>
            </a:r>
            <a:endParaRPr lang="en-US" sz="4450" dirty="0"/>
          </a:p>
        </p:txBody>
      </p:sp>
      <p:sp>
        <p:nvSpPr>
          <p:cNvPr id="4" name="Text 1"/>
          <p:cNvSpPr/>
          <p:nvPr/>
        </p:nvSpPr>
        <p:spPr>
          <a:xfrm>
            <a:off x="793790" y="3406021"/>
            <a:ext cx="7556421" cy="1814513"/>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Welcome to our presentation on the Eye Disease Prediction System, a hybrid approach for early detection of glaucoma, cataracts, and diabetic retinopathy. Our project seeks to address the challenges in accessing specialized ophthalmic care and provide accessible and accurate diagnosis using advanced machine learning techniques.</a:t>
            </a:r>
            <a:endParaRPr lang="en-US" sz="1750" dirty="0"/>
          </a:p>
        </p:txBody>
      </p:sp>
      <p:sp>
        <p:nvSpPr>
          <p:cNvPr id="5" name="Shape 2"/>
          <p:cNvSpPr/>
          <p:nvPr/>
        </p:nvSpPr>
        <p:spPr>
          <a:xfrm>
            <a:off x="793790" y="5492591"/>
            <a:ext cx="362903" cy="362903"/>
          </a:xfrm>
          <a:prstGeom prst="roundRect">
            <a:avLst>
              <a:gd name="adj" fmla="val 25194296"/>
            </a:avLst>
          </a:prstGeom>
          <a:noFill/>
          <a:ln w="7620">
            <a:solidFill>
              <a:srgbClr val="FFFFFF"/>
            </a:solidFill>
            <a:prstDash val="solid"/>
          </a:ln>
        </p:spPr>
      </p:sp>
      <p:sp>
        <p:nvSpPr>
          <p:cNvPr id="7" name="Text 3"/>
          <p:cNvSpPr/>
          <p:nvPr/>
        </p:nvSpPr>
        <p:spPr>
          <a:xfrm>
            <a:off x="1270040" y="5475684"/>
            <a:ext cx="2214205"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6361" y="502920"/>
            <a:ext cx="4571167" cy="571262"/>
          </a:xfrm>
          <a:prstGeom prst="rect">
            <a:avLst/>
          </a:prstGeom>
          <a:noFill/>
          <a:ln/>
        </p:spPr>
        <p:txBody>
          <a:bodyPr wrap="none" lIns="0" tIns="0" rIns="0" bIns="0" rtlCol="0" anchor="t"/>
          <a:lstStyle/>
          <a:p>
            <a:pPr marL="0" indent="0">
              <a:lnSpc>
                <a:spcPts val="4450"/>
              </a:lnSpc>
              <a:buNone/>
            </a:pPr>
            <a:r>
              <a:rPr lang="en-US" sz="3550" kern="0" spc="-108" dirty="0">
                <a:solidFill>
                  <a:srgbClr val="2C3F42"/>
                </a:solidFill>
                <a:latin typeface="Bitter Medium" pitchFamily="34" charset="0"/>
                <a:ea typeface="Bitter Medium" pitchFamily="34" charset="-122"/>
                <a:cs typeface="Bitter Medium" pitchFamily="34" charset="-120"/>
              </a:rPr>
              <a:t>Future Work</a:t>
            </a:r>
            <a:endParaRPr lang="en-US" sz="3550" dirty="0"/>
          </a:p>
        </p:txBody>
      </p:sp>
      <p:pic>
        <p:nvPicPr>
          <p:cNvPr id="4" name="Image 1" descr="preencoded.png"/>
          <p:cNvPicPr>
            <a:picLocks noChangeAspect="1"/>
          </p:cNvPicPr>
          <p:nvPr/>
        </p:nvPicPr>
        <p:blipFill>
          <a:blip r:embed="rId4"/>
          <a:stretch>
            <a:fillRect/>
          </a:stretch>
        </p:blipFill>
        <p:spPr>
          <a:xfrm>
            <a:off x="6126361" y="1348383"/>
            <a:ext cx="914162" cy="1638538"/>
          </a:xfrm>
          <a:prstGeom prst="rect">
            <a:avLst/>
          </a:prstGeom>
        </p:spPr>
      </p:pic>
      <p:sp>
        <p:nvSpPr>
          <p:cNvPr id="5" name="Text 1"/>
          <p:cNvSpPr/>
          <p:nvPr/>
        </p:nvSpPr>
        <p:spPr>
          <a:xfrm>
            <a:off x="7314724" y="1531144"/>
            <a:ext cx="2285524" cy="285750"/>
          </a:xfrm>
          <a:prstGeom prst="rect">
            <a:avLst/>
          </a:prstGeom>
          <a:noFill/>
          <a:ln/>
        </p:spPr>
        <p:txBody>
          <a:bodyPr wrap="none" lIns="0" tIns="0" rIns="0" bIns="0" rtlCol="0" anchor="t"/>
          <a:lstStyle/>
          <a:p>
            <a:pPr marL="0" indent="0" algn="l">
              <a:lnSpc>
                <a:spcPts val="2200"/>
              </a:lnSpc>
              <a:buNone/>
            </a:pPr>
            <a:r>
              <a:rPr lang="en-US" sz="1750" kern="0" spc="-54" dirty="0">
                <a:solidFill>
                  <a:srgbClr val="2B2E3C"/>
                </a:solidFill>
                <a:latin typeface="Bitter Medium" pitchFamily="34" charset="0"/>
                <a:ea typeface="Bitter Medium" pitchFamily="34" charset="-122"/>
                <a:cs typeface="Bitter Medium" pitchFamily="34" charset="-120"/>
              </a:rPr>
              <a:t>Dataset Expansion</a:t>
            </a:r>
            <a:endParaRPr lang="en-US" sz="1750" dirty="0"/>
          </a:p>
        </p:txBody>
      </p:sp>
      <p:sp>
        <p:nvSpPr>
          <p:cNvPr id="6" name="Text 2"/>
          <p:cNvSpPr/>
          <p:nvPr/>
        </p:nvSpPr>
        <p:spPr>
          <a:xfrm>
            <a:off x="7314724" y="1926550"/>
            <a:ext cx="6675715" cy="877610"/>
          </a:xfrm>
          <a:prstGeom prst="rect">
            <a:avLst/>
          </a:prstGeom>
          <a:noFill/>
          <a:ln/>
        </p:spPr>
        <p:txBody>
          <a:bodyPr wrap="square" lIns="0" tIns="0" rIns="0" bIns="0" rtlCol="0" anchor="t"/>
          <a:lstStyle/>
          <a:p>
            <a:pPr marL="0" indent="0" algn="just">
              <a:lnSpc>
                <a:spcPts val="2300"/>
              </a:lnSpc>
              <a:buNone/>
            </a:pPr>
            <a:r>
              <a:rPr lang="en-US" sz="1400" kern="0" spc="-29" dirty="0">
                <a:solidFill>
                  <a:srgbClr val="2B2E3C"/>
                </a:solidFill>
                <a:latin typeface="Open Sans" pitchFamily="34" charset="0"/>
                <a:ea typeface="Open Sans" pitchFamily="34" charset="-122"/>
                <a:cs typeface="Open Sans" pitchFamily="34" charset="-120"/>
              </a:rPr>
              <a:t>We plan to further expand our dataset by incorporating diverse demographic data and including a wider range of eye diseases, strengthening the model's ability to handle diverse patient populations.</a:t>
            </a:r>
            <a:endParaRPr lang="en-US" sz="1400" dirty="0"/>
          </a:p>
        </p:txBody>
      </p:sp>
      <p:pic>
        <p:nvPicPr>
          <p:cNvPr id="7" name="Image 2" descr="preencoded.png"/>
          <p:cNvPicPr>
            <a:picLocks noChangeAspect="1"/>
          </p:cNvPicPr>
          <p:nvPr/>
        </p:nvPicPr>
        <p:blipFill>
          <a:blip r:embed="rId5"/>
          <a:stretch>
            <a:fillRect/>
          </a:stretch>
        </p:blipFill>
        <p:spPr>
          <a:xfrm>
            <a:off x="6126361" y="2986921"/>
            <a:ext cx="914162" cy="1638538"/>
          </a:xfrm>
          <a:prstGeom prst="rect">
            <a:avLst/>
          </a:prstGeom>
        </p:spPr>
      </p:pic>
      <p:sp>
        <p:nvSpPr>
          <p:cNvPr id="8" name="Text 3"/>
          <p:cNvSpPr/>
          <p:nvPr/>
        </p:nvSpPr>
        <p:spPr>
          <a:xfrm>
            <a:off x="7314724" y="3169682"/>
            <a:ext cx="2285524" cy="285750"/>
          </a:xfrm>
          <a:prstGeom prst="rect">
            <a:avLst/>
          </a:prstGeom>
          <a:noFill/>
          <a:ln/>
        </p:spPr>
        <p:txBody>
          <a:bodyPr wrap="none" lIns="0" tIns="0" rIns="0" bIns="0" rtlCol="0" anchor="t"/>
          <a:lstStyle/>
          <a:p>
            <a:pPr marL="0" indent="0" algn="l">
              <a:lnSpc>
                <a:spcPts val="2200"/>
              </a:lnSpc>
              <a:buNone/>
            </a:pPr>
            <a:r>
              <a:rPr lang="en-US" sz="1750" kern="0" spc="-54" dirty="0">
                <a:solidFill>
                  <a:srgbClr val="2B2E3C"/>
                </a:solidFill>
                <a:latin typeface="Bitter Medium" pitchFamily="34" charset="0"/>
                <a:ea typeface="Bitter Medium" pitchFamily="34" charset="-122"/>
                <a:cs typeface="Bitter Medium" pitchFamily="34" charset="-120"/>
              </a:rPr>
              <a:t>Real-World Testing</a:t>
            </a:r>
            <a:endParaRPr lang="en-US" sz="1750" dirty="0"/>
          </a:p>
        </p:txBody>
      </p:sp>
      <p:sp>
        <p:nvSpPr>
          <p:cNvPr id="9" name="Text 4"/>
          <p:cNvSpPr/>
          <p:nvPr/>
        </p:nvSpPr>
        <p:spPr>
          <a:xfrm>
            <a:off x="7314724" y="3565088"/>
            <a:ext cx="6675715" cy="877610"/>
          </a:xfrm>
          <a:prstGeom prst="rect">
            <a:avLst/>
          </a:prstGeom>
          <a:noFill/>
          <a:ln/>
        </p:spPr>
        <p:txBody>
          <a:bodyPr wrap="square" lIns="0" tIns="0" rIns="0" bIns="0" rtlCol="0" anchor="t"/>
          <a:lstStyle/>
          <a:p>
            <a:pPr marL="0" indent="0" algn="just">
              <a:lnSpc>
                <a:spcPts val="2300"/>
              </a:lnSpc>
              <a:buNone/>
            </a:pPr>
            <a:r>
              <a:rPr lang="en-US" sz="1400" kern="0" spc="-29" dirty="0">
                <a:solidFill>
                  <a:srgbClr val="2B2E3C"/>
                </a:solidFill>
                <a:latin typeface="Open Sans" pitchFamily="34" charset="0"/>
                <a:ea typeface="Open Sans" pitchFamily="34" charset="-122"/>
                <a:cs typeface="Open Sans" pitchFamily="34" charset="-120"/>
              </a:rPr>
              <a:t>Our next step is to conduct extensive real-world testing in clinical settings to validate the system's performance in practical scenarios and gather feedback from healthcare professionals.</a:t>
            </a:r>
            <a:endParaRPr lang="en-US" sz="1400" dirty="0"/>
          </a:p>
        </p:txBody>
      </p:sp>
      <p:pic>
        <p:nvPicPr>
          <p:cNvPr id="10" name="Image 3" descr="preencoded.png"/>
          <p:cNvPicPr>
            <a:picLocks noChangeAspect="1"/>
          </p:cNvPicPr>
          <p:nvPr/>
        </p:nvPicPr>
        <p:blipFill>
          <a:blip r:embed="rId6"/>
          <a:stretch>
            <a:fillRect/>
          </a:stretch>
        </p:blipFill>
        <p:spPr>
          <a:xfrm>
            <a:off x="6126361" y="4625459"/>
            <a:ext cx="914162" cy="1638538"/>
          </a:xfrm>
          <a:prstGeom prst="rect">
            <a:avLst/>
          </a:prstGeom>
        </p:spPr>
      </p:pic>
      <p:sp>
        <p:nvSpPr>
          <p:cNvPr id="11" name="Text 5"/>
          <p:cNvSpPr/>
          <p:nvPr/>
        </p:nvSpPr>
        <p:spPr>
          <a:xfrm>
            <a:off x="7314724" y="4808220"/>
            <a:ext cx="2285524" cy="285750"/>
          </a:xfrm>
          <a:prstGeom prst="rect">
            <a:avLst/>
          </a:prstGeom>
          <a:noFill/>
          <a:ln/>
        </p:spPr>
        <p:txBody>
          <a:bodyPr wrap="none" lIns="0" tIns="0" rIns="0" bIns="0" rtlCol="0" anchor="t"/>
          <a:lstStyle/>
          <a:p>
            <a:pPr marL="0" indent="0" algn="l">
              <a:lnSpc>
                <a:spcPts val="2200"/>
              </a:lnSpc>
              <a:buNone/>
            </a:pPr>
            <a:r>
              <a:rPr lang="en-US" sz="1750" kern="0" spc="-54" dirty="0">
                <a:solidFill>
                  <a:srgbClr val="2B2E3C"/>
                </a:solidFill>
                <a:latin typeface="Bitter Medium" pitchFamily="34" charset="0"/>
                <a:ea typeface="Bitter Medium" pitchFamily="34" charset="-122"/>
                <a:cs typeface="Bitter Medium" pitchFamily="34" charset="-120"/>
              </a:rPr>
              <a:t>Model Interpretability</a:t>
            </a:r>
            <a:endParaRPr lang="en-US" sz="1750" dirty="0"/>
          </a:p>
        </p:txBody>
      </p:sp>
      <p:sp>
        <p:nvSpPr>
          <p:cNvPr id="12" name="Text 6"/>
          <p:cNvSpPr/>
          <p:nvPr/>
        </p:nvSpPr>
        <p:spPr>
          <a:xfrm>
            <a:off x="7314724" y="5203627"/>
            <a:ext cx="6675715" cy="877610"/>
          </a:xfrm>
          <a:prstGeom prst="rect">
            <a:avLst/>
          </a:prstGeom>
          <a:noFill/>
          <a:ln/>
        </p:spPr>
        <p:txBody>
          <a:bodyPr wrap="square" lIns="0" tIns="0" rIns="0" bIns="0" rtlCol="0" anchor="t"/>
          <a:lstStyle/>
          <a:p>
            <a:pPr marL="0" indent="0" algn="just">
              <a:lnSpc>
                <a:spcPts val="2300"/>
              </a:lnSpc>
              <a:buNone/>
            </a:pPr>
            <a:r>
              <a:rPr lang="en-US" sz="1400" kern="0" spc="-29" dirty="0">
                <a:solidFill>
                  <a:srgbClr val="2B2E3C"/>
                </a:solidFill>
                <a:latin typeface="Open Sans" pitchFamily="34" charset="0"/>
                <a:ea typeface="Open Sans" pitchFamily="34" charset="-122"/>
                <a:cs typeface="Open Sans" pitchFamily="34" charset="-120"/>
              </a:rPr>
              <a:t>We aim to improve model interpretability by employing explainable AI techniques, making the diagnostic process more transparent and understandable for both healthcare providers and patients.</a:t>
            </a:r>
            <a:endParaRPr lang="en-US" sz="1400" dirty="0"/>
          </a:p>
        </p:txBody>
      </p:sp>
      <p:pic>
        <p:nvPicPr>
          <p:cNvPr id="13" name="Image 4" descr="preencoded.png"/>
          <p:cNvPicPr>
            <a:picLocks noChangeAspect="1"/>
          </p:cNvPicPr>
          <p:nvPr/>
        </p:nvPicPr>
        <p:blipFill>
          <a:blip r:embed="rId7"/>
          <a:stretch>
            <a:fillRect/>
          </a:stretch>
        </p:blipFill>
        <p:spPr>
          <a:xfrm>
            <a:off x="6126361" y="6263997"/>
            <a:ext cx="914162" cy="1462683"/>
          </a:xfrm>
          <a:prstGeom prst="rect">
            <a:avLst/>
          </a:prstGeom>
        </p:spPr>
      </p:pic>
      <p:sp>
        <p:nvSpPr>
          <p:cNvPr id="14" name="Text 7"/>
          <p:cNvSpPr/>
          <p:nvPr/>
        </p:nvSpPr>
        <p:spPr>
          <a:xfrm>
            <a:off x="7314724" y="6446758"/>
            <a:ext cx="2285524" cy="285750"/>
          </a:xfrm>
          <a:prstGeom prst="rect">
            <a:avLst/>
          </a:prstGeom>
          <a:noFill/>
          <a:ln/>
        </p:spPr>
        <p:txBody>
          <a:bodyPr wrap="none" lIns="0" tIns="0" rIns="0" bIns="0" rtlCol="0" anchor="t"/>
          <a:lstStyle/>
          <a:p>
            <a:pPr marL="0" indent="0" algn="l">
              <a:lnSpc>
                <a:spcPts val="2200"/>
              </a:lnSpc>
              <a:buNone/>
            </a:pPr>
            <a:r>
              <a:rPr lang="en-US" sz="1750" kern="0" spc="-54" dirty="0">
                <a:solidFill>
                  <a:srgbClr val="2B2E3C"/>
                </a:solidFill>
                <a:latin typeface="Bitter Medium" pitchFamily="34" charset="0"/>
                <a:ea typeface="Bitter Medium" pitchFamily="34" charset="-122"/>
                <a:cs typeface="Bitter Medium" pitchFamily="34" charset="-120"/>
              </a:rPr>
              <a:t>Optimization</a:t>
            </a:r>
            <a:endParaRPr lang="en-US" sz="1750" dirty="0"/>
          </a:p>
        </p:txBody>
      </p:sp>
      <p:sp>
        <p:nvSpPr>
          <p:cNvPr id="15" name="Text 8"/>
          <p:cNvSpPr/>
          <p:nvPr/>
        </p:nvSpPr>
        <p:spPr>
          <a:xfrm>
            <a:off x="7314724" y="6842165"/>
            <a:ext cx="6675715" cy="585073"/>
          </a:xfrm>
          <a:prstGeom prst="rect">
            <a:avLst/>
          </a:prstGeom>
          <a:noFill/>
          <a:ln/>
        </p:spPr>
        <p:txBody>
          <a:bodyPr wrap="square" lIns="0" tIns="0" rIns="0" bIns="0" rtlCol="0" anchor="t"/>
          <a:lstStyle/>
          <a:p>
            <a:pPr marL="0" indent="0" algn="just">
              <a:lnSpc>
                <a:spcPts val="2300"/>
              </a:lnSpc>
              <a:buNone/>
            </a:pPr>
            <a:r>
              <a:rPr lang="en-US" sz="1400" kern="0" spc="-29" dirty="0">
                <a:solidFill>
                  <a:srgbClr val="2B2E3C"/>
                </a:solidFill>
                <a:latin typeface="Open Sans" pitchFamily="34" charset="0"/>
                <a:ea typeface="Open Sans" pitchFamily="34" charset="-122"/>
                <a:cs typeface="Open Sans" pitchFamily="34" charset="-120"/>
              </a:rPr>
              <a:t>We plan to develop lightweight versions of the model for real-time deployment in resource-limited environments, ensuring accessibility for all.</a:t>
            </a:r>
            <a:endParaRPr lang="en-US" sz="1400" dirty="0"/>
          </a:p>
        </p:txBody>
      </p:sp>
      <p:sp>
        <p:nvSpPr>
          <p:cNvPr id="16" name="TextBox 15">
            <a:extLst>
              <a:ext uri="{FF2B5EF4-FFF2-40B4-BE49-F238E27FC236}">
                <a16:creationId xmlns:a16="http://schemas.microsoft.com/office/drawing/2014/main" id="{591E9B8C-C302-9D31-296B-4351882803A9}"/>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57268"/>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References</a:t>
            </a:r>
            <a:endParaRPr lang="en-US" sz="4450" dirty="0"/>
          </a:p>
        </p:txBody>
      </p:sp>
      <p:sp>
        <p:nvSpPr>
          <p:cNvPr id="4" name="Text 1"/>
          <p:cNvSpPr/>
          <p:nvPr/>
        </p:nvSpPr>
        <p:spPr>
          <a:xfrm>
            <a:off x="6280190" y="3006209"/>
            <a:ext cx="7556421" cy="3266123"/>
          </a:xfrm>
          <a:prstGeom prst="rect">
            <a:avLst/>
          </a:prstGeom>
          <a:noFill/>
          <a:ln/>
        </p:spPr>
        <p:txBody>
          <a:bodyPr wrap="square" lIns="0" tIns="0" rIns="0" bIns="0" rtlCol="0" anchor="t"/>
          <a:lstStyle/>
          <a:p>
            <a:r>
              <a:rPr lang="en-IN" sz="1800" dirty="0">
                <a:effectLst/>
                <a:latin typeface="Symbol" panose="05050102010706020507" pitchFamily="18" charset="2"/>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Deep Learning for Medical Image Analysis</a:t>
            </a:r>
            <a:br>
              <a:rPr lang="en-IN" sz="1800" dirty="0">
                <a:effectLst/>
                <a:latin typeface="Times New Roman" panose="02020603050405020304" pitchFamily="18" charset="0"/>
                <a:ea typeface="Times New Roman" panose="02020603050405020304" pitchFamily="18" charset="0"/>
              </a:rPr>
            </a:br>
            <a:r>
              <a:rPr lang="en-IN" sz="1800" dirty="0" err="1">
                <a:effectLst/>
                <a:latin typeface="Times New Roman" panose="02020603050405020304" pitchFamily="18" charset="0"/>
                <a:ea typeface="Times New Roman" panose="02020603050405020304" pitchFamily="18" charset="0"/>
              </a:rPr>
              <a:t>Litjens</a:t>
            </a:r>
            <a:r>
              <a:rPr lang="en-IN" sz="1800" dirty="0">
                <a:effectLst/>
                <a:latin typeface="Times New Roman" panose="02020603050405020304" pitchFamily="18" charset="0"/>
                <a:ea typeface="Times New Roman" panose="02020603050405020304" pitchFamily="18" charset="0"/>
              </a:rPr>
              <a:t>, G., Kooi, T., </a:t>
            </a:r>
            <a:r>
              <a:rPr lang="en-IN" sz="1800" dirty="0" err="1">
                <a:effectLst/>
                <a:latin typeface="Times New Roman" panose="02020603050405020304" pitchFamily="18" charset="0"/>
                <a:ea typeface="Times New Roman" panose="02020603050405020304" pitchFamily="18" charset="0"/>
              </a:rPr>
              <a:t>Bejnordi</a:t>
            </a:r>
            <a:r>
              <a:rPr lang="en-IN" sz="1800" dirty="0">
                <a:effectLst/>
                <a:latin typeface="Times New Roman" panose="02020603050405020304" pitchFamily="18" charset="0"/>
                <a:ea typeface="Times New Roman" panose="02020603050405020304" pitchFamily="18" charset="0"/>
              </a:rPr>
              <a:t>, B. E., et al. </a:t>
            </a:r>
            <a:r>
              <a:rPr lang="en-IN" sz="1800" i="1" dirty="0">
                <a:effectLst/>
                <a:latin typeface="Times New Roman" panose="02020603050405020304" pitchFamily="18" charset="0"/>
                <a:ea typeface="Times New Roman" panose="02020603050405020304" pitchFamily="18" charset="0"/>
              </a:rPr>
              <a:t>"A survey on deep learning in medical image analysis."</a:t>
            </a:r>
            <a:r>
              <a:rPr lang="en-IN" sz="1800" dirty="0">
                <a:effectLst/>
                <a:latin typeface="Times New Roman" panose="02020603050405020304" pitchFamily="18" charset="0"/>
                <a:ea typeface="Times New Roman" panose="02020603050405020304" pitchFamily="18" charset="0"/>
              </a:rPr>
              <a:t> Medical Image Analysis, 42, 60-88, 2017.</a:t>
            </a:r>
            <a:br>
              <a:rPr lang="en-IN" sz="1800" dirty="0">
                <a:effectLst/>
                <a:latin typeface="Times New Roman" panose="02020603050405020304" pitchFamily="18" charset="0"/>
                <a:ea typeface="Times New Roman" panose="02020603050405020304" pitchFamily="18" charset="0"/>
              </a:rPr>
            </a:br>
            <a:r>
              <a:rPr lang="en-IN" sz="1800" u="sng" dirty="0">
                <a:solidFill>
                  <a:srgbClr val="0000FF"/>
                </a:solidFill>
                <a:effectLst/>
                <a:latin typeface="Times New Roman" panose="02020603050405020304" pitchFamily="18" charset="0"/>
                <a:ea typeface="Times New Roman" panose="02020603050405020304" pitchFamily="18" charset="0"/>
                <a:hlinkClick r:id="rId4"/>
              </a:rPr>
              <a:t>Link</a:t>
            </a:r>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Symbol" panose="05050102010706020507" pitchFamily="18" charset="2"/>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Glaucoma Detection Using Convolutional Neural Networks</a:t>
            </a:r>
            <a:br>
              <a:rPr lang="en-IN" sz="1800" dirty="0">
                <a:effectLst/>
                <a:latin typeface="Times New Roman" panose="02020603050405020304" pitchFamily="18" charset="0"/>
                <a:ea typeface="Times New Roman" panose="02020603050405020304" pitchFamily="18" charset="0"/>
              </a:rPr>
            </a:br>
            <a:r>
              <a:rPr lang="en-IN" sz="1800" dirty="0">
                <a:effectLst/>
                <a:latin typeface="Times New Roman" panose="02020603050405020304" pitchFamily="18" charset="0"/>
                <a:ea typeface="Times New Roman" panose="02020603050405020304" pitchFamily="18" charset="0"/>
              </a:rPr>
              <a:t>Medeiros, F. A., &amp; Weinreb, R. N. </a:t>
            </a:r>
            <a:r>
              <a:rPr lang="en-IN" sz="1800" i="1" dirty="0">
                <a:effectLst/>
                <a:latin typeface="Times New Roman" panose="02020603050405020304" pitchFamily="18" charset="0"/>
                <a:ea typeface="Times New Roman" panose="02020603050405020304" pitchFamily="18" charset="0"/>
              </a:rPr>
              <a:t>"Artificial intelligence in glaucoma: Big data and machine learning."</a:t>
            </a:r>
            <a:r>
              <a:rPr lang="en-IN" sz="1800" dirty="0">
                <a:effectLst/>
                <a:latin typeface="Times New Roman" panose="02020603050405020304" pitchFamily="18" charset="0"/>
                <a:ea typeface="Times New Roman" panose="02020603050405020304" pitchFamily="18" charset="0"/>
              </a:rPr>
              <a:t> Current Opinion in Ophthalmology, 29(2), 141-146, 2018.</a:t>
            </a:r>
            <a:br>
              <a:rPr lang="en-IN" sz="1800" dirty="0">
                <a:effectLst/>
                <a:latin typeface="Times New Roman" panose="02020603050405020304" pitchFamily="18" charset="0"/>
                <a:ea typeface="Times New Roman" panose="02020603050405020304" pitchFamily="18" charset="0"/>
              </a:rPr>
            </a:br>
            <a:r>
              <a:rPr lang="en-IN" sz="1800" u="sng" dirty="0">
                <a:solidFill>
                  <a:srgbClr val="0000FF"/>
                </a:solidFill>
                <a:effectLst/>
                <a:latin typeface="Times New Roman" panose="02020603050405020304" pitchFamily="18" charset="0"/>
                <a:ea typeface="Times New Roman" panose="02020603050405020304" pitchFamily="18" charset="0"/>
                <a:hlinkClick r:id="rId5"/>
              </a:rPr>
              <a:t>Link</a:t>
            </a:r>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Symbol" panose="05050102010706020507" pitchFamily="18" charset="2"/>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Applications of Vision Transformers in Image Analysis</a:t>
            </a:r>
            <a:br>
              <a:rPr lang="en-IN" sz="1800" dirty="0">
                <a:effectLst/>
                <a:latin typeface="Times New Roman" panose="02020603050405020304" pitchFamily="18" charset="0"/>
                <a:ea typeface="Times New Roman" panose="02020603050405020304" pitchFamily="18" charset="0"/>
              </a:rPr>
            </a:br>
            <a:r>
              <a:rPr lang="en-IN" sz="1800" dirty="0" err="1">
                <a:effectLst/>
                <a:latin typeface="Times New Roman" panose="02020603050405020304" pitchFamily="18" charset="0"/>
                <a:ea typeface="Times New Roman" panose="02020603050405020304" pitchFamily="18" charset="0"/>
              </a:rPr>
              <a:t>Dosovitskiy</a:t>
            </a:r>
            <a:r>
              <a:rPr lang="en-IN" sz="1800" dirty="0">
                <a:effectLst/>
                <a:latin typeface="Times New Roman" panose="02020603050405020304" pitchFamily="18" charset="0"/>
                <a:ea typeface="Times New Roman" panose="02020603050405020304" pitchFamily="18" charset="0"/>
              </a:rPr>
              <a:t>, A., Beyer, L., Kolesnikov, A., et al. </a:t>
            </a:r>
            <a:r>
              <a:rPr lang="en-IN" sz="1800" i="1" dirty="0">
                <a:effectLst/>
                <a:latin typeface="Times New Roman" panose="02020603050405020304" pitchFamily="18" charset="0"/>
                <a:ea typeface="Times New Roman" panose="02020603050405020304" pitchFamily="18" charset="0"/>
              </a:rPr>
              <a:t>"An image is worth 16x16 words: Transformers for image recognition at scale."</a:t>
            </a:r>
            <a:r>
              <a:rPr lang="en-IN" sz="1800" dirty="0">
                <a:effectLst/>
                <a:latin typeface="Times New Roman" panose="02020603050405020304" pitchFamily="18" charset="0"/>
                <a:ea typeface="Times New Roman" panose="02020603050405020304" pitchFamily="18" charset="0"/>
              </a:rPr>
              <a:t> </a:t>
            </a:r>
            <a:r>
              <a:rPr lang="en-IN" sz="1800" dirty="0" err="1">
                <a:effectLst/>
                <a:latin typeface="Times New Roman" panose="02020603050405020304" pitchFamily="18" charset="0"/>
                <a:ea typeface="Times New Roman" panose="02020603050405020304" pitchFamily="18" charset="0"/>
              </a:rPr>
              <a:t>arXiv</a:t>
            </a:r>
            <a:r>
              <a:rPr lang="en-IN" sz="1800" dirty="0">
                <a:effectLst/>
                <a:latin typeface="Times New Roman" panose="02020603050405020304" pitchFamily="18" charset="0"/>
                <a:ea typeface="Times New Roman" panose="02020603050405020304" pitchFamily="18" charset="0"/>
              </a:rPr>
              <a:t> preprint arXiv:2010.11929, 2020.</a:t>
            </a:r>
            <a:br>
              <a:rPr lang="en-IN" sz="1800" dirty="0">
                <a:effectLst/>
                <a:latin typeface="Times New Roman" panose="02020603050405020304" pitchFamily="18" charset="0"/>
                <a:ea typeface="Times New Roman" panose="02020603050405020304" pitchFamily="18" charset="0"/>
              </a:rPr>
            </a:br>
            <a:r>
              <a:rPr lang="en-IN" sz="1800" u="sng" dirty="0">
                <a:solidFill>
                  <a:srgbClr val="0000FF"/>
                </a:solidFill>
                <a:effectLst/>
                <a:latin typeface="Times New Roman" panose="02020603050405020304" pitchFamily="18" charset="0"/>
                <a:ea typeface="Times New Roman" panose="02020603050405020304" pitchFamily="18" charset="0"/>
                <a:hlinkClick r:id="rId6"/>
              </a:rPr>
              <a:t>Link</a:t>
            </a:r>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Symbol" panose="05050102010706020507" pitchFamily="18" charset="2"/>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a:t>
            </a:r>
            <a:r>
              <a:rPr lang="en-IN" sz="1800" b="1" dirty="0">
                <a:effectLst/>
                <a:latin typeface="Times New Roman" panose="02020603050405020304" pitchFamily="18" charset="0"/>
                <a:ea typeface="Times New Roman" panose="02020603050405020304" pitchFamily="18" charset="0"/>
              </a:rPr>
              <a:t>Diabetic Retinopathy Detection Using CNNs</a:t>
            </a:r>
            <a:br>
              <a:rPr lang="en-IN" sz="1800" dirty="0">
                <a:effectLst/>
                <a:latin typeface="Times New Roman" panose="02020603050405020304" pitchFamily="18" charset="0"/>
                <a:ea typeface="Times New Roman" panose="02020603050405020304" pitchFamily="18" charset="0"/>
              </a:rPr>
            </a:br>
            <a:r>
              <a:rPr lang="en-IN" sz="1800" dirty="0">
                <a:effectLst/>
                <a:latin typeface="Times New Roman" panose="02020603050405020304" pitchFamily="18" charset="0"/>
                <a:ea typeface="Times New Roman" panose="02020603050405020304" pitchFamily="18" charset="0"/>
              </a:rPr>
              <a:t>Gulshan, V., Peng, L., Coram, M., et al. </a:t>
            </a:r>
            <a:r>
              <a:rPr lang="en-IN" sz="1800" i="1" dirty="0">
                <a:effectLst/>
                <a:latin typeface="Times New Roman" panose="02020603050405020304" pitchFamily="18" charset="0"/>
                <a:ea typeface="Times New Roman" panose="02020603050405020304" pitchFamily="18" charset="0"/>
              </a:rPr>
              <a:t>"Development and validation of a deep learning algorithm for detection of diabetic retinopathy in retinal fundus photographs."</a:t>
            </a:r>
            <a:r>
              <a:rPr lang="en-IN" sz="1800" dirty="0">
                <a:effectLst/>
                <a:latin typeface="Times New Roman" panose="02020603050405020304" pitchFamily="18" charset="0"/>
                <a:ea typeface="Times New Roman" panose="02020603050405020304" pitchFamily="18" charset="0"/>
              </a:rPr>
              <a:t> JAMA, 316(22), 2402-2410, 2016.</a:t>
            </a:r>
            <a:br>
              <a:rPr lang="en-IN" sz="1800" dirty="0">
                <a:effectLst/>
                <a:latin typeface="Times New Roman" panose="02020603050405020304" pitchFamily="18" charset="0"/>
                <a:ea typeface="Times New Roman" panose="02020603050405020304" pitchFamily="18" charset="0"/>
              </a:rPr>
            </a:br>
            <a:r>
              <a:rPr lang="en-IN" sz="1800" u="sng" dirty="0">
                <a:solidFill>
                  <a:srgbClr val="0000FF"/>
                </a:solidFill>
                <a:effectLst/>
                <a:latin typeface="Times New Roman" panose="02020603050405020304" pitchFamily="18" charset="0"/>
                <a:ea typeface="Times New Roman" panose="02020603050405020304" pitchFamily="18" charset="0"/>
                <a:hlinkClick r:id="rId7"/>
              </a:rPr>
              <a:t>Link</a:t>
            </a:r>
            <a:endParaRPr lang="en-IN" sz="1800" dirty="0">
              <a:effectLst/>
              <a:latin typeface="Times New Roman" panose="02020603050405020304" pitchFamily="18" charset="0"/>
              <a:ea typeface="Times New Roman" panose="02020603050405020304" pitchFamily="18" charset="0"/>
            </a:endParaRPr>
          </a:p>
          <a:p>
            <a:pPr marL="0" indent="0">
              <a:lnSpc>
                <a:spcPts val="2850"/>
              </a:lnSpc>
              <a:buNone/>
            </a:pPr>
            <a:endParaRPr lang="en-US" sz="1750" dirty="0"/>
          </a:p>
        </p:txBody>
      </p:sp>
      <p:sp>
        <p:nvSpPr>
          <p:cNvPr id="5" name="TextBox 4">
            <a:extLst>
              <a:ext uri="{FF2B5EF4-FFF2-40B4-BE49-F238E27FC236}">
                <a16:creationId xmlns:a16="http://schemas.microsoft.com/office/drawing/2014/main" id="{013ECD3C-AA35-DC98-C85A-083009AE1C27}"/>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59DC8B-D2E8-644E-7202-44A583997772}"/>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pic>
        <p:nvPicPr>
          <p:cNvPr id="4" name="Picture 3">
            <a:extLst>
              <a:ext uri="{FF2B5EF4-FFF2-40B4-BE49-F238E27FC236}">
                <a16:creationId xmlns:a16="http://schemas.microsoft.com/office/drawing/2014/main" id="{076D2CC1-A4A5-6A64-6ACE-360141AE5EC6}"/>
              </a:ext>
            </a:extLst>
          </p:cNvPr>
          <p:cNvPicPr>
            <a:picLocks noChangeAspect="1"/>
          </p:cNvPicPr>
          <p:nvPr/>
        </p:nvPicPr>
        <p:blipFill>
          <a:blip r:embed="rId2">
            <a:duotone>
              <a:prstClr val="black"/>
              <a:schemeClr val="accent2">
                <a:tint val="45000"/>
                <a:satMod val="400000"/>
              </a:schemeClr>
            </a:duotone>
          </a:blip>
          <a:stretch>
            <a:fillRect/>
          </a:stretch>
        </p:blipFill>
        <p:spPr>
          <a:xfrm>
            <a:off x="1401951" y="949123"/>
            <a:ext cx="11826497" cy="7882360"/>
          </a:xfrm>
          <a:prstGeom prst="rect">
            <a:avLst/>
          </a:prstGeom>
        </p:spPr>
      </p:pic>
    </p:spTree>
    <p:extLst>
      <p:ext uri="{BB962C8B-B14F-4D97-AF65-F5344CB8AC3E}">
        <p14:creationId xmlns:p14="http://schemas.microsoft.com/office/powerpoint/2010/main" val="1089585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F10159-1394-64BA-5AF7-7A80DBA1BD51}"/>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
        <p:nvSpPr>
          <p:cNvPr id="3" name="TextBox 2">
            <a:extLst>
              <a:ext uri="{FF2B5EF4-FFF2-40B4-BE49-F238E27FC236}">
                <a16:creationId xmlns:a16="http://schemas.microsoft.com/office/drawing/2014/main" id="{D5A3A15A-4371-5BAC-52B0-940ED4D1F124}"/>
              </a:ext>
            </a:extLst>
          </p:cNvPr>
          <p:cNvSpPr txBox="1"/>
          <p:nvPr/>
        </p:nvSpPr>
        <p:spPr>
          <a:xfrm>
            <a:off x="324092" y="593786"/>
            <a:ext cx="3546164" cy="646331"/>
          </a:xfrm>
          <a:prstGeom prst="rect">
            <a:avLst/>
          </a:prstGeom>
          <a:noFill/>
        </p:spPr>
        <p:txBody>
          <a:bodyPr wrap="none" rtlCol="0">
            <a:spAutoFit/>
          </a:bodyPr>
          <a:lstStyle/>
          <a:p>
            <a:r>
              <a:rPr lang="en-GB" sz="3600" dirty="0">
                <a:latin typeface="Bitter Medium" panose="020B0604020202020204" charset="0"/>
              </a:rPr>
              <a:t>Team Members</a:t>
            </a:r>
            <a:endParaRPr lang="en-IN" sz="3600" dirty="0">
              <a:latin typeface="Bitter Medium" panose="020B0604020202020204" charset="0"/>
            </a:endParaRPr>
          </a:p>
        </p:txBody>
      </p:sp>
      <p:sp>
        <p:nvSpPr>
          <p:cNvPr id="4" name="TextBox 3">
            <a:extLst>
              <a:ext uri="{FF2B5EF4-FFF2-40B4-BE49-F238E27FC236}">
                <a16:creationId xmlns:a16="http://schemas.microsoft.com/office/drawing/2014/main" id="{809F851E-50EB-BCEB-FCF6-7F7320468455}"/>
              </a:ext>
            </a:extLst>
          </p:cNvPr>
          <p:cNvSpPr txBox="1"/>
          <p:nvPr/>
        </p:nvSpPr>
        <p:spPr>
          <a:xfrm>
            <a:off x="432528" y="1641252"/>
            <a:ext cx="2340000" cy="1200329"/>
          </a:xfrm>
          <a:prstGeom prst="rect">
            <a:avLst/>
          </a:prstGeom>
          <a:noFill/>
        </p:spPr>
        <p:txBody>
          <a:bodyPr wrap="none" rtlCol="0">
            <a:spAutoFit/>
          </a:bodyPr>
          <a:lstStyle/>
          <a:p>
            <a:pPr algn="ctr"/>
            <a:r>
              <a:rPr lang="en-GB" sz="2400" dirty="0"/>
              <a:t>Kukutla Manohar</a:t>
            </a:r>
          </a:p>
          <a:p>
            <a:pPr algn="ctr"/>
            <a:r>
              <a:rPr lang="en-GB" sz="2400" dirty="0"/>
              <a:t>21BCE9466</a:t>
            </a:r>
          </a:p>
          <a:p>
            <a:pPr algn="ctr"/>
            <a:r>
              <a:rPr lang="en-GB" sz="2400" dirty="0"/>
              <a:t>Scope</a:t>
            </a:r>
            <a:endParaRPr lang="en-IN" sz="2400" dirty="0"/>
          </a:p>
        </p:txBody>
      </p:sp>
      <p:pic>
        <p:nvPicPr>
          <p:cNvPr id="9" name="Picture 8">
            <a:extLst>
              <a:ext uri="{FF2B5EF4-FFF2-40B4-BE49-F238E27FC236}">
                <a16:creationId xmlns:a16="http://schemas.microsoft.com/office/drawing/2014/main" id="{8F3B0E48-3A5A-199D-12B6-97DAFF19476B}"/>
              </a:ext>
            </a:extLst>
          </p:cNvPr>
          <p:cNvPicPr>
            <a:picLocks noChangeAspect="1"/>
          </p:cNvPicPr>
          <p:nvPr/>
        </p:nvPicPr>
        <p:blipFill>
          <a:blip r:embed="rId2">
            <a:duotone>
              <a:schemeClr val="accent2">
                <a:shade val="45000"/>
                <a:satMod val="135000"/>
              </a:schemeClr>
              <a:prstClr val="white"/>
            </a:duotone>
          </a:blip>
          <a:stretch>
            <a:fillRect/>
          </a:stretch>
        </p:blipFill>
        <p:spPr>
          <a:xfrm>
            <a:off x="2012472" y="2443515"/>
            <a:ext cx="9634573" cy="6421443"/>
          </a:xfrm>
          <a:prstGeom prst="rect">
            <a:avLst/>
          </a:prstGeom>
        </p:spPr>
      </p:pic>
      <p:sp>
        <p:nvSpPr>
          <p:cNvPr id="5" name="TextBox 4">
            <a:extLst>
              <a:ext uri="{FF2B5EF4-FFF2-40B4-BE49-F238E27FC236}">
                <a16:creationId xmlns:a16="http://schemas.microsoft.com/office/drawing/2014/main" id="{869DAADE-ECED-8E4A-589D-A462F8524DCD}"/>
              </a:ext>
            </a:extLst>
          </p:cNvPr>
          <p:cNvSpPr txBox="1"/>
          <p:nvPr/>
        </p:nvSpPr>
        <p:spPr>
          <a:xfrm>
            <a:off x="3549894" y="1641250"/>
            <a:ext cx="3006336" cy="1200329"/>
          </a:xfrm>
          <a:prstGeom prst="rect">
            <a:avLst/>
          </a:prstGeom>
          <a:noFill/>
        </p:spPr>
        <p:txBody>
          <a:bodyPr wrap="none" rtlCol="0">
            <a:spAutoFit/>
          </a:bodyPr>
          <a:lstStyle/>
          <a:p>
            <a:pPr algn="ctr"/>
            <a:r>
              <a:rPr lang="en-GB" sz="2400" dirty="0"/>
              <a:t>BALLARI MALIK BASHA</a:t>
            </a:r>
          </a:p>
          <a:p>
            <a:pPr algn="ctr"/>
            <a:r>
              <a:rPr lang="en-GB" sz="2400" dirty="0"/>
              <a:t>21BCE9545</a:t>
            </a:r>
          </a:p>
          <a:p>
            <a:pPr algn="ctr"/>
            <a:r>
              <a:rPr lang="en-GB" sz="2400" dirty="0"/>
              <a:t>Scope</a:t>
            </a:r>
            <a:endParaRPr lang="en-IN" sz="2400" dirty="0"/>
          </a:p>
        </p:txBody>
      </p:sp>
      <p:sp>
        <p:nvSpPr>
          <p:cNvPr id="6" name="TextBox 5">
            <a:extLst>
              <a:ext uri="{FF2B5EF4-FFF2-40B4-BE49-F238E27FC236}">
                <a16:creationId xmlns:a16="http://schemas.microsoft.com/office/drawing/2014/main" id="{462F9F74-E364-BBF9-C06D-B936197DA1CD}"/>
              </a:ext>
            </a:extLst>
          </p:cNvPr>
          <p:cNvSpPr txBox="1"/>
          <p:nvPr/>
        </p:nvSpPr>
        <p:spPr>
          <a:xfrm>
            <a:off x="7333597" y="1641253"/>
            <a:ext cx="3290581" cy="1200329"/>
          </a:xfrm>
          <a:prstGeom prst="rect">
            <a:avLst/>
          </a:prstGeom>
          <a:noFill/>
        </p:spPr>
        <p:txBody>
          <a:bodyPr wrap="none" rtlCol="0">
            <a:spAutoFit/>
          </a:bodyPr>
          <a:lstStyle/>
          <a:p>
            <a:pPr algn="ctr"/>
            <a:r>
              <a:rPr lang="en-GB" sz="2400" dirty="0"/>
              <a:t>K.NAVANEESWAR GOWD</a:t>
            </a:r>
          </a:p>
          <a:p>
            <a:pPr algn="ctr"/>
            <a:r>
              <a:rPr lang="en-GB" sz="2400" dirty="0"/>
              <a:t>21BCE9486</a:t>
            </a:r>
          </a:p>
          <a:p>
            <a:pPr algn="ctr"/>
            <a:r>
              <a:rPr lang="en-GB" sz="2400" dirty="0"/>
              <a:t>Scope</a:t>
            </a:r>
            <a:endParaRPr lang="en-IN" sz="2400" dirty="0"/>
          </a:p>
        </p:txBody>
      </p:sp>
      <p:sp>
        <p:nvSpPr>
          <p:cNvPr id="7" name="TextBox 6">
            <a:extLst>
              <a:ext uri="{FF2B5EF4-FFF2-40B4-BE49-F238E27FC236}">
                <a16:creationId xmlns:a16="http://schemas.microsoft.com/office/drawing/2014/main" id="{019BAB41-A688-6E2B-CDFB-C1B68C319C78}"/>
              </a:ext>
            </a:extLst>
          </p:cNvPr>
          <p:cNvSpPr txBox="1"/>
          <p:nvPr/>
        </p:nvSpPr>
        <p:spPr>
          <a:xfrm>
            <a:off x="11187776" y="1641253"/>
            <a:ext cx="3207545" cy="1200329"/>
          </a:xfrm>
          <a:prstGeom prst="rect">
            <a:avLst/>
          </a:prstGeom>
          <a:noFill/>
        </p:spPr>
        <p:txBody>
          <a:bodyPr wrap="none" rtlCol="0">
            <a:spAutoFit/>
          </a:bodyPr>
          <a:lstStyle/>
          <a:p>
            <a:pPr algn="ctr"/>
            <a:r>
              <a:rPr lang="en-GB" sz="2400" dirty="0"/>
              <a:t>G.SUNDHAR CHAITANYA</a:t>
            </a:r>
          </a:p>
          <a:p>
            <a:pPr algn="ctr"/>
            <a:r>
              <a:rPr lang="en-GB" sz="2400" dirty="0"/>
              <a:t>21BCE9746</a:t>
            </a:r>
          </a:p>
          <a:p>
            <a:pPr algn="ctr"/>
            <a:r>
              <a:rPr lang="en-GB" sz="2400" dirty="0"/>
              <a:t>Scope</a:t>
            </a:r>
            <a:endParaRPr lang="en-IN" sz="2400" dirty="0"/>
          </a:p>
        </p:txBody>
      </p:sp>
    </p:spTree>
    <p:extLst>
      <p:ext uri="{BB962C8B-B14F-4D97-AF65-F5344CB8AC3E}">
        <p14:creationId xmlns:p14="http://schemas.microsoft.com/office/powerpoint/2010/main" val="4050501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8937" y="339615"/>
            <a:ext cx="7558921" cy="630436"/>
          </a:xfrm>
          <a:prstGeom prst="rect">
            <a:avLst/>
          </a:prstGeom>
          <a:noFill/>
          <a:ln/>
        </p:spPr>
        <p:txBody>
          <a:bodyPr wrap="none" lIns="0" tIns="0" rIns="0" bIns="0" rtlCol="0" anchor="t"/>
          <a:lstStyle/>
          <a:p>
            <a:pPr marL="0" indent="0">
              <a:lnSpc>
                <a:spcPts val="4950"/>
              </a:lnSpc>
              <a:buNone/>
            </a:pPr>
            <a:r>
              <a:rPr lang="en-US" sz="3950" dirty="0"/>
              <a:t>Disease</a:t>
            </a:r>
          </a:p>
        </p:txBody>
      </p:sp>
      <p:sp>
        <p:nvSpPr>
          <p:cNvPr id="4" name="Shape 1"/>
          <p:cNvSpPr/>
          <p:nvPr/>
        </p:nvSpPr>
        <p:spPr>
          <a:xfrm>
            <a:off x="6209116" y="1187592"/>
            <a:ext cx="3765232" cy="3816487"/>
          </a:xfrm>
          <a:prstGeom prst="roundRect">
            <a:avLst>
              <a:gd name="adj" fmla="val 2466"/>
            </a:avLst>
          </a:prstGeom>
          <a:solidFill>
            <a:srgbClr val="FCE2CF"/>
          </a:solidFill>
          <a:ln w="7620">
            <a:solidFill>
              <a:srgbClr val="E2C8B5"/>
            </a:solidFill>
            <a:prstDash val="solid"/>
          </a:ln>
        </p:spPr>
      </p:sp>
      <p:sp>
        <p:nvSpPr>
          <p:cNvPr id="5" name="Text 2"/>
          <p:cNvSpPr/>
          <p:nvPr/>
        </p:nvSpPr>
        <p:spPr>
          <a:xfrm>
            <a:off x="6356924" y="1324928"/>
            <a:ext cx="2521506" cy="315158"/>
          </a:xfrm>
          <a:prstGeom prst="rect">
            <a:avLst/>
          </a:prstGeom>
          <a:noFill/>
          <a:ln/>
        </p:spPr>
        <p:txBody>
          <a:bodyPr wrap="none" lIns="0" tIns="0" rIns="0" bIns="0" rtlCol="0" anchor="t"/>
          <a:lstStyle/>
          <a:p>
            <a:pPr marL="0" indent="0">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Glaucoma</a:t>
            </a:r>
            <a:endParaRPr lang="en-US" sz="1950" dirty="0"/>
          </a:p>
        </p:txBody>
      </p:sp>
      <p:sp>
        <p:nvSpPr>
          <p:cNvPr id="6" name="Text 3"/>
          <p:cNvSpPr/>
          <p:nvPr/>
        </p:nvSpPr>
        <p:spPr>
          <a:xfrm>
            <a:off x="6356924" y="1606692"/>
            <a:ext cx="3436025" cy="1987594"/>
          </a:xfrm>
          <a:prstGeom prst="rect">
            <a:avLst/>
          </a:prstGeom>
          <a:noFill/>
          <a:ln/>
        </p:spPr>
        <p:txBody>
          <a:bodyPr wrap="square" lIns="0" tIns="0" rIns="0" bIns="0" rtlCol="0" anchor="t"/>
          <a:lstStyle/>
          <a:p>
            <a:pPr marL="0" indent="0" algn="just">
              <a:lnSpc>
                <a:spcPts val="2500"/>
              </a:lnSpc>
              <a:buNone/>
            </a:pPr>
            <a:r>
              <a:rPr lang="en-GB" sz="1600" b="1" dirty="0"/>
              <a:t>Glaucoma</a:t>
            </a:r>
            <a:r>
              <a:rPr lang="en-GB" sz="1600" dirty="0"/>
              <a:t> is a group of eye conditions that damage the optic nerve, usually due to high pressure inside the eye. It is a leading cause of blindness if untreated, but early detection and treatment can prevent vision loss.</a:t>
            </a:r>
          </a:p>
          <a:p>
            <a:pPr marL="0" indent="0" algn="just">
              <a:lnSpc>
                <a:spcPts val="2500"/>
              </a:lnSpc>
              <a:buNone/>
            </a:pPr>
            <a:endParaRPr lang="en-GB" sz="1600" dirty="0"/>
          </a:p>
        </p:txBody>
      </p:sp>
      <p:sp>
        <p:nvSpPr>
          <p:cNvPr id="7" name="Shape 4"/>
          <p:cNvSpPr/>
          <p:nvPr/>
        </p:nvSpPr>
        <p:spPr>
          <a:xfrm>
            <a:off x="10159245" y="1187592"/>
            <a:ext cx="3765232" cy="3816487"/>
          </a:xfrm>
          <a:prstGeom prst="roundRect">
            <a:avLst>
              <a:gd name="adj" fmla="val 1132"/>
            </a:avLst>
          </a:prstGeom>
          <a:solidFill>
            <a:srgbClr val="FCE2CF"/>
          </a:solidFill>
          <a:ln w="7620">
            <a:solidFill>
              <a:srgbClr val="E2C8B5"/>
            </a:solidFill>
            <a:prstDash val="solid"/>
          </a:ln>
        </p:spPr>
        <p:txBody>
          <a:bodyPr/>
          <a:lstStyle/>
          <a:p>
            <a:endParaRPr lang="en-IN" dirty="0"/>
          </a:p>
        </p:txBody>
      </p:sp>
      <p:sp>
        <p:nvSpPr>
          <p:cNvPr id="8" name="Text 5"/>
          <p:cNvSpPr/>
          <p:nvPr/>
        </p:nvSpPr>
        <p:spPr>
          <a:xfrm>
            <a:off x="10368556" y="1396904"/>
            <a:ext cx="2521506" cy="315158"/>
          </a:xfrm>
          <a:prstGeom prst="rect">
            <a:avLst/>
          </a:prstGeom>
          <a:noFill/>
          <a:ln/>
        </p:spPr>
        <p:txBody>
          <a:bodyPr wrap="none" lIns="0" tIns="0" rIns="0" bIns="0" rtlCol="0" anchor="t"/>
          <a:lstStyle/>
          <a:p>
            <a:pPr marL="0" indent="0">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Cataract Detection</a:t>
            </a:r>
            <a:endParaRPr lang="en-US" sz="1950" dirty="0"/>
          </a:p>
        </p:txBody>
      </p:sp>
      <p:sp>
        <p:nvSpPr>
          <p:cNvPr id="9" name="Text 6"/>
          <p:cNvSpPr/>
          <p:nvPr/>
        </p:nvSpPr>
        <p:spPr>
          <a:xfrm>
            <a:off x="10368557" y="1687388"/>
            <a:ext cx="3346609" cy="2258616"/>
          </a:xfrm>
          <a:prstGeom prst="rect">
            <a:avLst/>
          </a:prstGeom>
          <a:noFill/>
          <a:ln/>
        </p:spPr>
        <p:txBody>
          <a:bodyPr wrap="square" lIns="0" tIns="0" rIns="0" bIns="0" rtlCol="0" anchor="t"/>
          <a:lstStyle/>
          <a:p>
            <a:pPr marL="0" indent="0" algn="just">
              <a:lnSpc>
                <a:spcPts val="2500"/>
              </a:lnSpc>
              <a:buNone/>
            </a:pPr>
            <a:r>
              <a:rPr lang="en-GB" sz="1600" b="1" dirty="0"/>
              <a:t>Cataract</a:t>
            </a:r>
            <a:r>
              <a:rPr lang="en-GB" sz="1600" dirty="0"/>
              <a:t> is a condition where the lens of the eye becomes cloudy, leading to vision problems. It is a common cause of vision impairment, especially in older adults, but it can be treated effectively with surgery.</a:t>
            </a:r>
            <a:endParaRPr lang="en-US" sz="1550" dirty="0"/>
          </a:p>
        </p:txBody>
      </p:sp>
      <p:sp>
        <p:nvSpPr>
          <p:cNvPr id="10" name="Shape 7"/>
          <p:cNvSpPr/>
          <p:nvPr/>
        </p:nvSpPr>
        <p:spPr>
          <a:xfrm>
            <a:off x="6192320" y="5121665"/>
            <a:ext cx="7732157" cy="2756773"/>
          </a:xfrm>
          <a:prstGeom prst="roundRect">
            <a:avLst>
              <a:gd name="adj" fmla="val 4648"/>
            </a:avLst>
          </a:prstGeom>
          <a:solidFill>
            <a:srgbClr val="FCE2CF"/>
          </a:solidFill>
          <a:ln w="7620">
            <a:solidFill>
              <a:srgbClr val="E2C8B5"/>
            </a:solidFill>
            <a:prstDash val="solid"/>
          </a:ln>
        </p:spPr>
      </p:sp>
      <p:sp>
        <p:nvSpPr>
          <p:cNvPr id="11" name="Text 8"/>
          <p:cNvSpPr/>
          <p:nvPr/>
        </p:nvSpPr>
        <p:spPr>
          <a:xfrm>
            <a:off x="6401633" y="5275422"/>
            <a:ext cx="3436025" cy="315158"/>
          </a:xfrm>
          <a:prstGeom prst="rect">
            <a:avLst/>
          </a:prstGeom>
          <a:noFill/>
          <a:ln/>
        </p:spPr>
        <p:txBody>
          <a:bodyPr wrap="none" lIns="0" tIns="0" rIns="0" bIns="0" rtlCol="0" anchor="t"/>
          <a:lstStyle/>
          <a:p>
            <a:pPr marL="0" indent="0">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Diabetic Retinopathy Detection</a:t>
            </a:r>
            <a:endParaRPr lang="en-US" sz="1950" dirty="0"/>
          </a:p>
        </p:txBody>
      </p:sp>
      <p:sp>
        <p:nvSpPr>
          <p:cNvPr id="12" name="Text 9"/>
          <p:cNvSpPr/>
          <p:nvPr/>
        </p:nvSpPr>
        <p:spPr>
          <a:xfrm>
            <a:off x="6373719" y="5623736"/>
            <a:ext cx="7313533" cy="967978"/>
          </a:xfrm>
          <a:prstGeom prst="rect">
            <a:avLst/>
          </a:prstGeom>
          <a:noFill/>
          <a:ln/>
        </p:spPr>
        <p:txBody>
          <a:bodyPr wrap="square" lIns="0" tIns="0" rIns="0" bIns="0" rtlCol="0" anchor="t"/>
          <a:lstStyle/>
          <a:p>
            <a:pPr marL="0" indent="0" algn="just">
              <a:lnSpc>
                <a:spcPts val="2500"/>
              </a:lnSpc>
              <a:buNone/>
            </a:pPr>
            <a:r>
              <a:rPr lang="en-GB" sz="1600" b="1" dirty="0"/>
              <a:t>Diabetic Retinopathy (DR)</a:t>
            </a:r>
            <a:r>
              <a:rPr lang="en-GB" sz="1600" dirty="0"/>
              <a:t> is a diabetes-related eye condition that damages the retina's blood vessels, leading to vision problems and potentially blindness if untreated. Early detection is crucial to prevent severe outcomes.</a:t>
            </a:r>
            <a:endParaRPr lang="en-US" sz="1550" dirty="0"/>
          </a:p>
        </p:txBody>
      </p:sp>
      <p:sp>
        <p:nvSpPr>
          <p:cNvPr id="13" name="TextBox 12">
            <a:extLst>
              <a:ext uri="{FF2B5EF4-FFF2-40B4-BE49-F238E27FC236}">
                <a16:creationId xmlns:a16="http://schemas.microsoft.com/office/drawing/2014/main" id="{033590AF-B71B-6B3C-C639-320C42488C6C}"/>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
        <p:nvSpPr>
          <p:cNvPr id="22" name="Rectangle 6">
            <a:extLst>
              <a:ext uri="{FF2B5EF4-FFF2-40B4-BE49-F238E27FC236}">
                <a16:creationId xmlns:a16="http://schemas.microsoft.com/office/drawing/2014/main" id="{BD0122D1-5011-BD7D-0A68-FD325ABF54D8}"/>
              </a:ext>
            </a:extLst>
          </p:cNvPr>
          <p:cNvSpPr>
            <a:spLocks noChangeArrowheads="1"/>
          </p:cNvSpPr>
          <p:nvPr/>
        </p:nvSpPr>
        <p:spPr bwMode="auto">
          <a:xfrm>
            <a:off x="6249369" y="3270524"/>
            <a:ext cx="3558721" cy="1746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Severe eye pain.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Blurred vision or halos around lights.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Nausea and vomiting.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Sudden vision loss. </a:t>
            </a:r>
          </a:p>
        </p:txBody>
      </p:sp>
      <p:sp>
        <p:nvSpPr>
          <p:cNvPr id="23" name="Rectangle 7">
            <a:extLst>
              <a:ext uri="{FF2B5EF4-FFF2-40B4-BE49-F238E27FC236}">
                <a16:creationId xmlns:a16="http://schemas.microsoft.com/office/drawing/2014/main" id="{A8A4C76D-E2A7-A82A-6E0D-9946F3663AFB}"/>
              </a:ext>
            </a:extLst>
          </p:cNvPr>
          <p:cNvSpPr>
            <a:spLocks noChangeArrowheads="1"/>
          </p:cNvSpPr>
          <p:nvPr/>
        </p:nvSpPr>
        <p:spPr bwMode="auto">
          <a:xfrm>
            <a:off x="10159245" y="3095835"/>
            <a:ext cx="3345084" cy="1900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Blurry or cloudy vision.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Sensitivity to light and glare.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Difficulty seeing at night.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Fading or yellowing of colors. </a:t>
            </a:r>
          </a:p>
        </p:txBody>
      </p:sp>
      <p:sp>
        <p:nvSpPr>
          <p:cNvPr id="24" name="Rectangle 8">
            <a:extLst>
              <a:ext uri="{FF2B5EF4-FFF2-40B4-BE49-F238E27FC236}">
                <a16:creationId xmlns:a16="http://schemas.microsoft.com/office/drawing/2014/main" id="{872FC2EA-889C-AB30-77FE-9072E8A72F26}"/>
              </a:ext>
            </a:extLst>
          </p:cNvPr>
          <p:cNvSpPr>
            <a:spLocks noChangeArrowheads="1"/>
          </p:cNvSpPr>
          <p:nvPr/>
        </p:nvSpPr>
        <p:spPr bwMode="auto">
          <a:xfrm>
            <a:off x="6345534" y="6063622"/>
            <a:ext cx="2743200" cy="15314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Dark spots or floaters.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Difficulty seeing at night.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rPr>
              <a:t>Vision loss.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Introduction</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2C3F42"/>
                </a:solidFill>
                <a:latin typeface="Bitter Medium" pitchFamily="34" charset="0"/>
                <a:ea typeface="Bitter Medium" pitchFamily="34" charset="-122"/>
                <a:cs typeface="Bitter Medium" pitchFamily="34" charset="-120"/>
              </a:rPr>
              <a:t>Problem Statement</a:t>
            </a:r>
            <a:endParaRPr lang="en-US" sz="2200" dirty="0"/>
          </a:p>
        </p:txBody>
      </p:sp>
      <p:sp>
        <p:nvSpPr>
          <p:cNvPr id="4" name="Text 2"/>
          <p:cNvSpPr/>
          <p:nvPr/>
        </p:nvSpPr>
        <p:spPr>
          <a:xfrm>
            <a:off x="793790" y="4033957"/>
            <a:ext cx="6244709" cy="1814513"/>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Eye diseases like glaucoma, cataracts, and diabetic retinopathy affect millions worldwide. Early detection is crucial to prevent vision loss, but access to ophthalmic care is limited, especially in underserved regions. This gap in care highlights the need for innovative solutions.</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2C3F42"/>
                </a:solidFill>
                <a:latin typeface="Bitter Medium" pitchFamily="34" charset="0"/>
                <a:ea typeface="Bitter Medium" pitchFamily="34" charset="-122"/>
                <a:cs typeface="Bitter Medium" pitchFamily="34" charset="-120"/>
              </a:rPr>
              <a:t>Our Solution</a:t>
            </a:r>
            <a:endParaRPr lang="en-US" sz="2200" dirty="0"/>
          </a:p>
        </p:txBody>
      </p:sp>
      <p:sp>
        <p:nvSpPr>
          <p:cNvPr id="6" name="Text 4"/>
          <p:cNvSpPr/>
          <p:nvPr/>
        </p:nvSpPr>
        <p:spPr>
          <a:xfrm>
            <a:off x="7599521" y="4033957"/>
            <a:ext cx="6244709" cy="1451610"/>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Our system leverages Convolutional Neural Networks (CNNs) and machine learning to analyze retinal images and predict the presence of these diseases. By automating diagnosis, we aim to enhance accessibility and expedite treatment.</a:t>
            </a:r>
            <a:endParaRPr lang="en-US" sz="1750" dirty="0"/>
          </a:p>
        </p:txBody>
      </p:sp>
      <p:sp>
        <p:nvSpPr>
          <p:cNvPr id="7" name="TextBox 6">
            <a:extLst>
              <a:ext uri="{FF2B5EF4-FFF2-40B4-BE49-F238E27FC236}">
                <a16:creationId xmlns:a16="http://schemas.microsoft.com/office/drawing/2014/main" id="{8F7D553A-C563-F0A0-1357-6E0515A94A0A}"/>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98232"/>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Objectives</a:t>
            </a:r>
            <a:endParaRPr lang="en-US" sz="4450" dirty="0"/>
          </a:p>
        </p:txBody>
      </p:sp>
      <p:sp>
        <p:nvSpPr>
          <p:cNvPr id="4" name="Shape 1"/>
          <p:cNvSpPr/>
          <p:nvPr/>
        </p:nvSpPr>
        <p:spPr>
          <a:xfrm>
            <a:off x="793790" y="2402324"/>
            <a:ext cx="510302" cy="510302"/>
          </a:xfrm>
          <a:prstGeom prst="roundRect">
            <a:avLst>
              <a:gd name="adj" fmla="val 18669"/>
            </a:avLst>
          </a:prstGeom>
          <a:solidFill>
            <a:srgbClr val="FCE2CF"/>
          </a:solidFill>
          <a:ln w="7620">
            <a:solidFill>
              <a:srgbClr val="E2C8B5"/>
            </a:solidFill>
            <a:prstDash val="solid"/>
          </a:ln>
        </p:spPr>
      </p:sp>
      <p:sp>
        <p:nvSpPr>
          <p:cNvPr id="5" name="Text 2"/>
          <p:cNvSpPr/>
          <p:nvPr/>
        </p:nvSpPr>
        <p:spPr>
          <a:xfrm>
            <a:off x="983456" y="2487335"/>
            <a:ext cx="130969"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2B2E3C"/>
                </a:solidFill>
                <a:latin typeface="Bitter Medium" pitchFamily="34" charset="0"/>
                <a:ea typeface="Bitter Medium" pitchFamily="34" charset="-122"/>
                <a:cs typeface="Bitter Medium" pitchFamily="34" charset="-120"/>
              </a:rPr>
              <a:t>1</a:t>
            </a:r>
            <a:endParaRPr lang="en-US" sz="2650" dirty="0"/>
          </a:p>
        </p:txBody>
      </p:sp>
      <p:sp>
        <p:nvSpPr>
          <p:cNvPr id="6" name="Text 3"/>
          <p:cNvSpPr/>
          <p:nvPr/>
        </p:nvSpPr>
        <p:spPr>
          <a:xfrm>
            <a:off x="1530906" y="2402324"/>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Early Detection</a:t>
            </a:r>
            <a:endParaRPr lang="en-US" sz="2200" dirty="0"/>
          </a:p>
        </p:txBody>
      </p:sp>
      <p:sp>
        <p:nvSpPr>
          <p:cNvPr id="7" name="Text 4"/>
          <p:cNvSpPr/>
          <p:nvPr/>
        </p:nvSpPr>
        <p:spPr>
          <a:xfrm>
            <a:off x="1530906" y="2892743"/>
            <a:ext cx="2927747" cy="1814513"/>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Enable timely detection of glaucoma, cataracts, and diabetic retinopathy, empowering patients to seek early treatment.</a:t>
            </a:r>
            <a:endParaRPr lang="en-US" sz="1750" dirty="0"/>
          </a:p>
        </p:txBody>
      </p:sp>
      <p:sp>
        <p:nvSpPr>
          <p:cNvPr id="8" name="Shape 5"/>
          <p:cNvSpPr/>
          <p:nvPr/>
        </p:nvSpPr>
        <p:spPr>
          <a:xfrm>
            <a:off x="4685467" y="2402324"/>
            <a:ext cx="510302" cy="510302"/>
          </a:xfrm>
          <a:prstGeom prst="roundRect">
            <a:avLst>
              <a:gd name="adj" fmla="val 18669"/>
            </a:avLst>
          </a:prstGeom>
          <a:solidFill>
            <a:srgbClr val="FCE2CF"/>
          </a:solidFill>
          <a:ln w="7620">
            <a:solidFill>
              <a:srgbClr val="E2C8B5"/>
            </a:solidFill>
            <a:prstDash val="solid"/>
          </a:ln>
        </p:spPr>
      </p:sp>
      <p:sp>
        <p:nvSpPr>
          <p:cNvPr id="9" name="Text 6"/>
          <p:cNvSpPr/>
          <p:nvPr/>
        </p:nvSpPr>
        <p:spPr>
          <a:xfrm>
            <a:off x="4852154" y="2487335"/>
            <a:ext cx="176927"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2B2E3C"/>
                </a:solidFill>
                <a:latin typeface="Bitter Medium" pitchFamily="34" charset="0"/>
                <a:ea typeface="Bitter Medium" pitchFamily="34" charset="-122"/>
                <a:cs typeface="Bitter Medium" pitchFamily="34" charset="-120"/>
              </a:rPr>
              <a:t>2</a:t>
            </a:r>
            <a:endParaRPr lang="en-US" sz="2650" dirty="0"/>
          </a:p>
        </p:txBody>
      </p:sp>
      <p:sp>
        <p:nvSpPr>
          <p:cNvPr id="10" name="Text 7"/>
          <p:cNvSpPr/>
          <p:nvPr/>
        </p:nvSpPr>
        <p:spPr>
          <a:xfrm>
            <a:off x="5422583" y="2402324"/>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Hybrid Deep Learning</a:t>
            </a:r>
            <a:endParaRPr lang="en-US" sz="2200" dirty="0"/>
          </a:p>
        </p:txBody>
      </p:sp>
      <p:sp>
        <p:nvSpPr>
          <p:cNvPr id="11" name="Text 8"/>
          <p:cNvSpPr/>
          <p:nvPr/>
        </p:nvSpPr>
        <p:spPr>
          <a:xfrm>
            <a:off x="5422583" y="2892743"/>
            <a:ext cx="2927747" cy="2177415"/>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Utilize deep learning models like CNNs and Vision Transformers, combined with traditional machine learning techniques to enhance accuracy.</a:t>
            </a:r>
            <a:endParaRPr lang="en-US" sz="1750" dirty="0"/>
          </a:p>
        </p:txBody>
      </p:sp>
      <p:sp>
        <p:nvSpPr>
          <p:cNvPr id="12" name="Shape 9"/>
          <p:cNvSpPr/>
          <p:nvPr/>
        </p:nvSpPr>
        <p:spPr>
          <a:xfrm>
            <a:off x="793790" y="5552123"/>
            <a:ext cx="510302" cy="510302"/>
          </a:xfrm>
          <a:prstGeom prst="roundRect">
            <a:avLst>
              <a:gd name="adj" fmla="val 18669"/>
            </a:avLst>
          </a:prstGeom>
          <a:solidFill>
            <a:srgbClr val="FCE2CF"/>
          </a:solidFill>
          <a:ln w="7620">
            <a:solidFill>
              <a:srgbClr val="E2C8B5"/>
            </a:solidFill>
            <a:prstDash val="solid"/>
          </a:ln>
        </p:spPr>
      </p:sp>
      <p:sp>
        <p:nvSpPr>
          <p:cNvPr id="13" name="Text 10"/>
          <p:cNvSpPr/>
          <p:nvPr/>
        </p:nvSpPr>
        <p:spPr>
          <a:xfrm>
            <a:off x="956667" y="5637133"/>
            <a:ext cx="184428" cy="340281"/>
          </a:xfrm>
          <a:prstGeom prst="rect">
            <a:avLst/>
          </a:prstGeom>
          <a:noFill/>
          <a:ln/>
        </p:spPr>
        <p:txBody>
          <a:bodyPr wrap="none" lIns="0" tIns="0" rIns="0" bIns="0" rtlCol="0" anchor="t"/>
          <a:lstStyle/>
          <a:p>
            <a:pPr marL="0" indent="0" algn="ctr">
              <a:lnSpc>
                <a:spcPts val="2650"/>
              </a:lnSpc>
              <a:buNone/>
            </a:pPr>
            <a:r>
              <a:rPr lang="en-US" sz="2650" kern="0" spc="-80" dirty="0">
                <a:solidFill>
                  <a:srgbClr val="2B2E3C"/>
                </a:solidFill>
                <a:latin typeface="Bitter Medium" pitchFamily="34" charset="0"/>
                <a:ea typeface="Bitter Medium" pitchFamily="34" charset="-122"/>
                <a:cs typeface="Bitter Medium" pitchFamily="34" charset="-120"/>
              </a:rPr>
              <a:t>3</a:t>
            </a:r>
            <a:endParaRPr lang="en-US" sz="2650" dirty="0"/>
          </a:p>
        </p:txBody>
      </p:sp>
      <p:sp>
        <p:nvSpPr>
          <p:cNvPr id="14" name="Text 11"/>
          <p:cNvSpPr/>
          <p:nvPr/>
        </p:nvSpPr>
        <p:spPr>
          <a:xfrm>
            <a:off x="1530906" y="5552123"/>
            <a:ext cx="3200638" cy="354330"/>
          </a:xfrm>
          <a:prstGeom prst="rect">
            <a:avLst/>
          </a:prstGeom>
          <a:noFill/>
          <a:ln/>
        </p:spPr>
        <p:txBody>
          <a:bodyPr wrap="none" lIns="0" tIns="0" rIns="0" bIns="0" rtlCol="0" anchor="t"/>
          <a:lstStyle/>
          <a:p>
            <a:pPr marL="0" indent="0">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Patient-Centric Approach</a:t>
            </a:r>
            <a:endParaRPr lang="en-US" sz="2200" dirty="0"/>
          </a:p>
        </p:txBody>
      </p:sp>
      <p:sp>
        <p:nvSpPr>
          <p:cNvPr id="15" name="Text 12"/>
          <p:cNvSpPr/>
          <p:nvPr/>
        </p:nvSpPr>
        <p:spPr>
          <a:xfrm>
            <a:off x="1530906" y="6042541"/>
            <a:ext cx="6819305" cy="1088708"/>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Develop a user-friendly platform for healthcare providers and patients to access results, facilitating communication and understanding.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10089" y="620435"/>
            <a:ext cx="5072539" cy="634008"/>
          </a:xfrm>
          <a:prstGeom prst="rect">
            <a:avLst/>
          </a:prstGeom>
          <a:noFill/>
          <a:ln/>
        </p:spPr>
        <p:txBody>
          <a:bodyPr wrap="none" lIns="0" tIns="0" rIns="0" bIns="0" rtlCol="0" anchor="t"/>
          <a:lstStyle/>
          <a:p>
            <a:pPr marL="0" indent="0">
              <a:lnSpc>
                <a:spcPts val="4950"/>
              </a:lnSpc>
              <a:buNone/>
            </a:pPr>
            <a:r>
              <a:rPr lang="en-US" sz="3950" kern="0" spc="-120" dirty="0">
                <a:solidFill>
                  <a:srgbClr val="2C3F42"/>
                </a:solidFill>
                <a:latin typeface="Bitter Medium" pitchFamily="34" charset="0"/>
                <a:ea typeface="Bitter Medium" pitchFamily="34" charset="-122"/>
                <a:cs typeface="Bitter Medium" pitchFamily="34" charset="-120"/>
              </a:rPr>
              <a:t>Working Methodology</a:t>
            </a:r>
            <a:endParaRPr lang="en-US" sz="3950" dirty="0"/>
          </a:p>
        </p:txBody>
      </p:sp>
      <p:sp>
        <p:nvSpPr>
          <p:cNvPr id="3" name="Shape 1"/>
          <p:cNvSpPr/>
          <p:nvPr/>
        </p:nvSpPr>
        <p:spPr>
          <a:xfrm>
            <a:off x="710089" y="4634627"/>
            <a:ext cx="13210223" cy="22860"/>
          </a:xfrm>
          <a:prstGeom prst="roundRect">
            <a:avLst>
              <a:gd name="adj" fmla="val 372785"/>
            </a:avLst>
          </a:prstGeom>
          <a:solidFill>
            <a:srgbClr val="E2C8B5"/>
          </a:solidFill>
          <a:ln/>
        </p:spPr>
      </p:sp>
      <p:sp>
        <p:nvSpPr>
          <p:cNvPr id="4" name="Shape 2"/>
          <p:cNvSpPr/>
          <p:nvPr/>
        </p:nvSpPr>
        <p:spPr>
          <a:xfrm>
            <a:off x="3279815" y="3924538"/>
            <a:ext cx="22860" cy="710089"/>
          </a:xfrm>
          <a:prstGeom prst="roundRect">
            <a:avLst>
              <a:gd name="adj" fmla="val 372785"/>
            </a:avLst>
          </a:prstGeom>
          <a:solidFill>
            <a:srgbClr val="E2C8B5"/>
          </a:solidFill>
          <a:ln/>
        </p:spPr>
      </p:sp>
      <p:sp>
        <p:nvSpPr>
          <p:cNvPr id="5" name="Shape 3"/>
          <p:cNvSpPr/>
          <p:nvPr/>
        </p:nvSpPr>
        <p:spPr>
          <a:xfrm>
            <a:off x="3063002" y="4406384"/>
            <a:ext cx="456486" cy="456486"/>
          </a:xfrm>
          <a:prstGeom prst="roundRect">
            <a:avLst>
              <a:gd name="adj" fmla="val 18668"/>
            </a:avLst>
          </a:prstGeom>
          <a:solidFill>
            <a:srgbClr val="FCE2CF"/>
          </a:solidFill>
          <a:ln w="7620">
            <a:solidFill>
              <a:srgbClr val="E2C8B5"/>
            </a:solidFill>
            <a:prstDash val="solid"/>
          </a:ln>
        </p:spPr>
      </p:sp>
      <p:sp>
        <p:nvSpPr>
          <p:cNvPr id="6" name="Text 4"/>
          <p:cNvSpPr/>
          <p:nvPr/>
        </p:nvSpPr>
        <p:spPr>
          <a:xfrm>
            <a:off x="3232547" y="4482465"/>
            <a:ext cx="117277" cy="304324"/>
          </a:xfrm>
          <a:prstGeom prst="rect">
            <a:avLst/>
          </a:prstGeom>
          <a:noFill/>
          <a:ln/>
        </p:spPr>
        <p:txBody>
          <a:bodyPr wrap="none" lIns="0" tIns="0" rIns="0" bIns="0" rtlCol="0" anchor="t"/>
          <a:lstStyle/>
          <a:p>
            <a:pPr marL="0" indent="0" algn="ctr">
              <a:lnSpc>
                <a:spcPts val="2350"/>
              </a:lnSpc>
              <a:buNone/>
            </a:pPr>
            <a:r>
              <a:rPr lang="en-US" sz="2350" kern="0" spc="-72" dirty="0">
                <a:solidFill>
                  <a:srgbClr val="2B2E3C"/>
                </a:solidFill>
                <a:latin typeface="Bitter Medium" pitchFamily="34" charset="0"/>
                <a:ea typeface="Bitter Medium" pitchFamily="34" charset="-122"/>
                <a:cs typeface="Bitter Medium" pitchFamily="34" charset="-120"/>
              </a:rPr>
              <a:t>1</a:t>
            </a:r>
            <a:endParaRPr lang="en-US" sz="2350" dirty="0"/>
          </a:p>
        </p:txBody>
      </p:sp>
      <p:sp>
        <p:nvSpPr>
          <p:cNvPr id="7" name="Text 5"/>
          <p:cNvSpPr/>
          <p:nvPr/>
        </p:nvSpPr>
        <p:spPr>
          <a:xfrm>
            <a:off x="2023110" y="1984772"/>
            <a:ext cx="2536269" cy="316944"/>
          </a:xfrm>
          <a:prstGeom prst="rect">
            <a:avLst/>
          </a:prstGeom>
          <a:noFill/>
          <a:ln/>
        </p:spPr>
        <p:txBody>
          <a:bodyPr wrap="none" lIns="0" tIns="0" rIns="0" bIns="0" rtlCol="0" anchor="t"/>
          <a:lstStyle/>
          <a:p>
            <a:pPr marL="0" indent="0" algn="ctr">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Data Collection</a:t>
            </a:r>
            <a:endParaRPr lang="en-US" sz="1950" dirty="0"/>
          </a:p>
        </p:txBody>
      </p:sp>
      <p:sp>
        <p:nvSpPr>
          <p:cNvPr id="8" name="Text 6"/>
          <p:cNvSpPr/>
          <p:nvPr/>
        </p:nvSpPr>
        <p:spPr>
          <a:xfrm>
            <a:off x="912971" y="2423398"/>
            <a:ext cx="4756547" cy="1298258"/>
          </a:xfrm>
          <a:prstGeom prst="rect">
            <a:avLst/>
          </a:prstGeom>
          <a:noFill/>
          <a:ln/>
        </p:spPr>
        <p:txBody>
          <a:bodyPr wrap="square" lIns="0" tIns="0" rIns="0" bIns="0" rtlCol="0" anchor="t"/>
          <a:lstStyle/>
          <a:p>
            <a:pPr marL="0" indent="0" algn="just">
              <a:lnSpc>
                <a:spcPts val="2550"/>
              </a:lnSpc>
              <a:buNone/>
            </a:pPr>
            <a:r>
              <a:rPr lang="en-US" sz="1550" kern="0" spc="-32" dirty="0">
                <a:solidFill>
                  <a:srgbClr val="2B2E3C"/>
                </a:solidFill>
                <a:latin typeface="Open Sans" pitchFamily="34" charset="0"/>
                <a:ea typeface="Open Sans" pitchFamily="34" charset="-122"/>
                <a:cs typeface="Open Sans" pitchFamily="34" charset="-120"/>
              </a:rPr>
              <a:t>Our system utilizes a multi-faceted approach, incorporating retinal images, genetic data, and patient medical history, providing comprehensive data for accurate analysis.</a:t>
            </a:r>
            <a:endParaRPr lang="en-US" sz="1550" dirty="0"/>
          </a:p>
        </p:txBody>
      </p:sp>
      <p:sp>
        <p:nvSpPr>
          <p:cNvPr id="9" name="Shape 7"/>
          <p:cNvSpPr/>
          <p:nvPr/>
        </p:nvSpPr>
        <p:spPr>
          <a:xfrm>
            <a:off x="5962412" y="4634627"/>
            <a:ext cx="22860" cy="710089"/>
          </a:xfrm>
          <a:prstGeom prst="roundRect">
            <a:avLst>
              <a:gd name="adj" fmla="val 372785"/>
            </a:avLst>
          </a:prstGeom>
          <a:solidFill>
            <a:srgbClr val="E2C8B5"/>
          </a:solidFill>
          <a:ln/>
        </p:spPr>
      </p:sp>
      <p:sp>
        <p:nvSpPr>
          <p:cNvPr id="10" name="Shape 8"/>
          <p:cNvSpPr/>
          <p:nvPr/>
        </p:nvSpPr>
        <p:spPr>
          <a:xfrm>
            <a:off x="5745599" y="4406384"/>
            <a:ext cx="456486" cy="456486"/>
          </a:xfrm>
          <a:prstGeom prst="roundRect">
            <a:avLst>
              <a:gd name="adj" fmla="val 18668"/>
            </a:avLst>
          </a:prstGeom>
          <a:solidFill>
            <a:srgbClr val="FCE2CF"/>
          </a:solidFill>
          <a:ln w="7620">
            <a:solidFill>
              <a:srgbClr val="E2C8B5"/>
            </a:solidFill>
            <a:prstDash val="solid"/>
          </a:ln>
        </p:spPr>
      </p:sp>
      <p:sp>
        <p:nvSpPr>
          <p:cNvPr id="11" name="Text 9"/>
          <p:cNvSpPr/>
          <p:nvPr/>
        </p:nvSpPr>
        <p:spPr>
          <a:xfrm>
            <a:off x="5894665" y="4482465"/>
            <a:ext cx="158353" cy="304324"/>
          </a:xfrm>
          <a:prstGeom prst="rect">
            <a:avLst/>
          </a:prstGeom>
          <a:noFill/>
          <a:ln/>
        </p:spPr>
        <p:txBody>
          <a:bodyPr wrap="none" lIns="0" tIns="0" rIns="0" bIns="0" rtlCol="0" anchor="t"/>
          <a:lstStyle/>
          <a:p>
            <a:pPr marL="0" indent="0" algn="ctr">
              <a:lnSpc>
                <a:spcPts val="2350"/>
              </a:lnSpc>
              <a:buNone/>
            </a:pPr>
            <a:r>
              <a:rPr lang="en-US" sz="2350" kern="0" spc="-72" dirty="0">
                <a:solidFill>
                  <a:srgbClr val="2B2E3C"/>
                </a:solidFill>
                <a:latin typeface="Bitter Medium" pitchFamily="34" charset="0"/>
                <a:ea typeface="Bitter Medium" pitchFamily="34" charset="-122"/>
                <a:cs typeface="Bitter Medium" pitchFamily="34" charset="-120"/>
              </a:rPr>
              <a:t>2</a:t>
            </a:r>
            <a:endParaRPr lang="en-US" sz="2350" dirty="0"/>
          </a:p>
        </p:txBody>
      </p:sp>
      <p:sp>
        <p:nvSpPr>
          <p:cNvPr id="12" name="Text 10"/>
          <p:cNvSpPr/>
          <p:nvPr/>
        </p:nvSpPr>
        <p:spPr>
          <a:xfrm>
            <a:off x="3891796" y="5547598"/>
            <a:ext cx="4164092" cy="316944"/>
          </a:xfrm>
          <a:prstGeom prst="rect">
            <a:avLst/>
          </a:prstGeom>
          <a:noFill/>
          <a:ln/>
        </p:spPr>
        <p:txBody>
          <a:bodyPr wrap="none" lIns="0" tIns="0" rIns="0" bIns="0" rtlCol="0" anchor="t"/>
          <a:lstStyle/>
          <a:p>
            <a:pPr marL="0" indent="0" algn="ctr">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Preprocessing and Feature Extraction</a:t>
            </a:r>
            <a:endParaRPr lang="en-US" sz="1950" dirty="0"/>
          </a:p>
        </p:txBody>
      </p:sp>
      <p:sp>
        <p:nvSpPr>
          <p:cNvPr id="13" name="Text 11"/>
          <p:cNvSpPr/>
          <p:nvPr/>
        </p:nvSpPr>
        <p:spPr>
          <a:xfrm>
            <a:off x="3595568" y="5986224"/>
            <a:ext cx="4756547" cy="1622822"/>
          </a:xfrm>
          <a:prstGeom prst="rect">
            <a:avLst/>
          </a:prstGeom>
          <a:noFill/>
          <a:ln/>
        </p:spPr>
        <p:txBody>
          <a:bodyPr wrap="square" lIns="0" tIns="0" rIns="0" bIns="0" rtlCol="0" anchor="t"/>
          <a:lstStyle/>
          <a:p>
            <a:pPr marL="0" indent="0" algn="just">
              <a:lnSpc>
                <a:spcPts val="2550"/>
              </a:lnSpc>
              <a:buNone/>
            </a:pPr>
            <a:r>
              <a:rPr lang="en-US" sz="1550" kern="0" spc="-32" dirty="0">
                <a:solidFill>
                  <a:srgbClr val="2B2E3C"/>
                </a:solidFill>
                <a:latin typeface="Open Sans" pitchFamily="34" charset="0"/>
                <a:ea typeface="Open Sans" pitchFamily="34" charset="-122"/>
                <a:cs typeface="Open Sans" pitchFamily="34" charset="-120"/>
              </a:rPr>
              <a:t>Image preprocessing involves cleaning, filtering, and normalizing retinal images to enhance feature extraction, while medical and genetic data is transformed for compatibility with machine learning models.</a:t>
            </a:r>
            <a:endParaRPr lang="en-US" sz="1550" dirty="0"/>
          </a:p>
        </p:txBody>
      </p:sp>
      <p:sp>
        <p:nvSpPr>
          <p:cNvPr id="14" name="Shape 12"/>
          <p:cNvSpPr/>
          <p:nvPr/>
        </p:nvSpPr>
        <p:spPr>
          <a:xfrm>
            <a:off x="8645009" y="3924538"/>
            <a:ext cx="22860" cy="710089"/>
          </a:xfrm>
          <a:prstGeom prst="roundRect">
            <a:avLst>
              <a:gd name="adj" fmla="val 372785"/>
            </a:avLst>
          </a:prstGeom>
          <a:solidFill>
            <a:srgbClr val="E2C8B5"/>
          </a:solidFill>
          <a:ln/>
        </p:spPr>
      </p:sp>
      <p:sp>
        <p:nvSpPr>
          <p:cNvPr id="15" name="Shape 13"/>
          <p:cNvSpPr/>
          <p:nvPr/>
        </p:nvSpPr>
        <p:spPr>
          <a:xfrm>
            <a:off x="8428196" y="4406384"/>
            <a:ext cx="456486" cy="456486"/>
          </a:xfrm>
          <a:prstGeom prst="roundRect">
            <a:avLst>
              <a:gd name="adj" fmla="val 18668"/>
            </a:avLst>
          </a:prstGeom>
          <a:solidFill>
            <a:srgbClr val="FCE2CF"/>
          </a:solidFill>
          <a:ln w="7620">
            <a:solidFill>
              <a:srgbClr val="E2C8B5"/>
            </a:solidFill>
            <a:prstDash val="solid"/>
          </a:ln>
        </p:spPr>
      </p:sp>
      <p:sp>
        <p:nvSpPr>
          <p:cNvPr id="16" name="Text 14"/>
          <p:cNvSpPr/>
          <p:nvPr/>
        </p:nvSpPr>
        <p:spPr>
          <a:xfrm>
            <a:off x="8573929" y="4482465"/>
            <a:ext cx="165021" cy="304324"/>
          </a:xfrm>
          <a:prstGeom prst="rect">
            <a:avLst/>
          </a:prstGeom>
          <a:noFill/>
          <a:ln/>
        </p:spPr>
        <p:txBody>
          <a:bodyPr wrap="none" lIns="0" tIns="0" rIns="0" bIns="0" rtlCol="0" anchor="t"/>
          <a:lstStyle/>
          <a:p>
            <a:pPr marL="0" indent="0" algn="ctr">
              <a:lnSpc>
                <a:spcPts val="2350"/>
              </a:lnSpc>
              <a:buNone/>
            </a:pPr>
            <a:r>
              <a:rPr lang="en-US" sz="2350" kern="0" spc="-72" dirty="0">
                <a:solidFill>
                  <a:srgbClr val="2B2E3C"/>
                </a:solidFill>
                <a:latin typeface="Bitter Medium" pitchFamily="34" charset="0"/>
                <a:ea typeface="Bitter Medium" pitchFamily="34" charset="-122"/>
                <a:cs typeface="Bitter Medium" pitchFamily="34" charset="-120"/>
              </a:rPr>
              <a:t>3</a:t>
            </a:r>
            <a:endParaRPr lang="en-US" sz="2350" dirty="0"/>
          </a:p>
        </p:txBody>
      </p:sp>
      <p:sp>
        <p:nvSpPr>
          <p:cNvPr id="17" name="Text 15"/>
          <p:cNvSpPr/>
          <p:nvPr/>
        </p:nvSpPr>
        <p:spPr>
          <a:xfrm>
            <a:off x="7038261" y="1660208"/>
            <a:ext cx="3236357" cy="316944"/>
          </a:xfrm>
          <a:prstGeom prst="rect">
            <a:avLst/>
          </a:prstGeom>
          <a:noFill/>
          <a:ln/>
        </p:spPr>
        <p:txBody>
          <a:bodyPr wrap="none" lIns="0" tIns="0" rIns="0" bIns="0" rtlCol="0" anchor="t"/>
          <a:lstStyle/>
          <a:p>
            <a:pPr marL="0" indent="0" algn="ctr">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Model Selection and Training</a:t>
            </a:r>
            <a:endParaRPr lang="en-US" sz="1950" dirty="0"/>
          </a:p>
        </p:txBody>
      </p:sp>
      <p:sp>
        <p:nvSpPr>
          <p:cNvPr id="18" name="Text 16"/>
          <p:cNvSpPr/>
          <p:nvPr/>
        </p:nvSpPr>
        <p:spPr>
          <a:xfrm>
            <a:off x="6278166" y="2098834"/>
            <a:ext cx="4756547" cy="1622822"/>
          </a:xfrm>
          <a:prstGeom prst="rect">
            <a:avLst/>
          </a:prstGeom>
          <a:noFill/>
          <a:ln/>
        </p:spPr>
        <p:txBody>
          <a:bodyPr wrap="square" lIns="0" tIns="0" rIns="0" bIns="0" rtlCol="0" anchor="t"/>
          <a:lstStyle/>
          <a:p>
            <a:pPr marL="0" indent="0" algn="just">
              <a:lnSpc>
                <a:spcPts val="2550"/>
              </a:lnSpc>
              <a:buNone/>
            </a:pPr>
            <a:r>
              <a:rPr lang="en-US" sz="1550" kern="0" spc="-32" dirty="0">
                <a:solidFill>
                  <a:srgbClr val="2B2E3C"/>
                </a:solidFill>
                <a:latin typeface="Open Sans" pitchFamily="34" charset="0"/>
                <a:ea typeface="Open Sans" pitchFamily="34" charset="-122"/>
                <a:cs typeface="Open Sans" pitchFamily="34" charset="-120"/>
              </a:rPr>
              <a:t>We employ a diverse set of models, including CNNs like ResNet50 and VGG-16, Vision Transformers, and Random Forest, evaluating their performance on different datasets and selecting the most effective model for each eye disease.</a:t>
            </a:r>
            <a:endParaRPr lang="en-US" sz="1550" dirty="0"/>
          </a:p>
        </p:txBody>
      </p:sp>
      <p:sp>
        <p:nvSpPr>
          <p:cNvPr id="19" name="Shape 17"/>
          <p:cNvSpPr/>
          <p:nvPr/>
        </p:nvSpPr>
        <p:spPr>
          <a:xfrm>
            <a:off x="11327606" y="4634627"/>
            <a:ext cx="22860" cy="710089"/>
          </a:xfrm>
          <a:prstGeom prst="roundRect">
            <a:avLst>
              <a:gd name="adj" fmla="val 372785"/>
            </a:avLst>
          </a:prstGeom>
          <a:solidFill>
            <a:srgbClr val="E2C8B5"/>
          </a:solidFill>
          <a:ln/>
        </p:spPr>
      </p:sp>
      <p:sp>
        <p:nvSpPr>
          <p:cNvPr id="20" name="Shape 18"/>
          <p:cNvSpPr/>
          <p:nvPr/>
        </p:nvSpPr>
        <p:spPr>
          <a:xfrm>
            <a:off x="11110793" y="4406384"/>
            <a:ext cx="456486" cy="456486"/>
          </a:xfrm>
          <a:prstGeom prst="roundRect">
            <a:avLst>
              <a:gd name="adj" fmla="val 18668"/>
            </a:avLst>
          </a:prstGeom>
          <a:solidFill>
            <a:srgbClr val="FCE2CF"/>
          </a:solidFill>
          <a:ln w="7620">
            <a:solidFill>
              <a:srgbClr val="E2C8B5"/>
            </a:solidFill>
            <a:prstDash val="solid"/>
          </a:ln>
        </p:spPr>
      </p:sp>
      <p:sp>
        <p:nvSpPr>
          <p:cNvPr id="21" name="Text 19"/>
          <p:cNvSpPr/>
          <p:nvPr/>
        </p:nvSpPr>
        <p:spPr>
          <a:xfrm>
            <a:off x="11253430" y="4482465"/>
            <a:ext cx="171093" cy="304324"/>
          </a:xfrm>
          <a:prstGeom prst="rect">
            <a:avLst/>
          </a:prstGeom>
          <a:noFill/>
          <a:ln/>
        </p:spPr>
        <p:txBody>
          <a:bodyPr wrap="none" lIns="0" tIns="0" rIns="0" bIns="0" rtlCol="0" anchor="t"/>
          <a:lstStyle/>
          <a:p>
            <a:pPr marL="0" indent="0" algn="ctr">
              <a:lnSpc>
                <a:spcPts val="2350"/>
              </a:lnSpc>
              <a:buNone/>
            </a:pPr>
            <a:r>
              <a:rPr lang="en-US" sz="2350" kern="0" spc="-72" dirty="0">
                <a:solidFill>
                  <a:srgbClr val="2B2E3C"/>
                </a:solidFill>
                <a:latin typeface="Bitter Medium" pitchFamily="34" charset="0"/>
                <a:ea typeface="Bitter Medium" pitchFamily="34" charset="-122"/>
                <a:cs typeface="Bitter Medium" pitchFamily="34" charset="-120"/>
              </a:rPr>
              <a:t>4</a:t>
            </a:r>
            <a:endParaRPr lang="en-US" sz="2350" dirty="0"/>
          </a:p>
        </p:txBody>
      </p:sp>
      <p:sp>
        <p:nvSpPr>
          <p:cNvPr id="22" name="Text 20"/>
          <p:cNvSpPr/>
          <p:nvPr/>
        </p:nvSpPr>
        <p:spPr>
          <a:xfrm>
            <a:off x="10070902" y="5547598"/>
            <a:ext cx="2536269" cy="316944"/>
          </a:xfrm>
          <a:prstGeom prst="rect">
            <a:avLst/>
          </a:prstGeom>
          <a:noFill/>
          <a:ln/>
        </p:spPr>
        <p:txBody>
          <a:bodyPr wrap="none" lIns="0" tIns="0" rIns="0" bIns="0" rtlCol="0" anchor="t"/>
          <a:lstStyle/>
          <a:p>
            <a:pPr marL="0" indent="0" algn="ctr">
              <a:lnSpc>
                <a:spcPts val="2450"/>
              </a:lnSpc>
              <a:buNone/>
            </a:pPr>
            <a:r>
              <a:rPr lang="en-US" sz="1950" kern="0" spc="-60" dirty="0">
                <a:solidFill>
                  <a:srgbClr val="2B2E3C"/>
                </a:solidFill>
                <a:latin typeface="Bitter Medium" pitchFamily="34" charset="0"/>
                <a:ea typeface="Bitter Medium" pitchFamily="34" charset="-122"/>
                <a:cs typeface="Bitter Medium" pitchFamily="34" charset="-120"/>
              </a:rPr>
              <a:t>User Interface</a:t>
            </a:r>
            <a:endParaRPr lang="en-US" sz="1950" dirty="0"/>
          </a:p>
        </p:txBody>
      </p:sp>
      <p:sp>
        <p:nvSpPr>
          <p:cNvPr id="23" name="Text 21"/>
          <p:cNvSpPr/>
          <p:nvPr/>
        </p:nvSpPr>
        <p:spPr>
          <a:xfrm>
            <a:off x="8960763" y="5986224"/>
            <a:ext cx="4756547" cy="1298258"/>
          </a:xfrm>
          <a:prstGeom prst="rect">
            <a:avLst/>
          </a:prstGeom>
          <a:noFill/>
          <a:ln/>
        </p:spPr>
        <p:txBody>
          <a:bodyPr wrap="square" lIns="0" tIns="0" rIns="0" bIns="0" rtlCol="0" anchor="t"/>
          <a:lstStyle/>
          <a:p>
            <a:pPr marL="0" indent="0" algn="just">
              <a:lnSpc>
                <a:spcPts val="2550"/>
              </a:lnSpc>
              <a:buNone/>
            </a:pPr>
            <a:r>
              <a:rPr lang="en-US" sz="1550" kern="0" spc="-32" dirty="0">
                <a:solidFill>
                  <a:srgbClr val="2B2E3C"/>
                </a:solidFill>
                <a:latin typeface="Open Sans" pitchFamily="34" charset="0"/>
                <a:ea typeface="Open Sans" pitchFamily="34" charset="-122"/>
                <a:cs typeface="Open Sans" pitchFamily="34" charset="-120"/>
              </a:rPr>
              <a:t>A user-friendly web interface and patient dashboard provide easy access to results, enabling healthcare providers and patients to readily understand the diagnosis and treatment recommendations.</a:t>
            </a:r>
            <a:endParaRPr lang="en-US" sz="1550" dirty="0"/>
          </a:p>
        </p:txBody>
      </p:sp>
      <p:sp>
        <p:nvSpPr>
          <p:cNvPr id="24" name="TextBox 23">
            <a:extLst>
              <a:ext uri="{FF2B5EF4-FFF2-40B4-BE49-F238E27FC236}">
                <a16:creationId xmlns:a16="http://schemas.microsoft.com/office/drawing/2014/main" id="{E34BBB7D-E1FB-3D7C-E098-EDFDF8AD2C14}"/>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282D99D-8CC7-E1B7-FEB7-5F946B0D6889}"/>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pic>
        <p:nvPicPr>
          <p:cNvPr id="9" name="Picture 8">
            <a:extLst>
              <a:ext uri="{FF2B5EF4-FFF2-40B4-BE49-F238E27FC236}">
                <a16:creationId xmlns:a16="http://schemas.microsoft.com/office/drawing/2014/main" id="{EAB09B6A-CF11-6144-B952-48D287BC0404}"/>
              </a:ext>
            </a:extLst>
          </p:cNvPr>
          <p:cNvPicPr>
            <a:picLocks noChangeAspect="1"/>
          </p:cNvPicPr>
          <p:nvPr/>
        </p:nvPicPr>
        <p:blipFill>
          <a:blip r:embed="rId3"/>
          <a:stretch>
            <a:fillRect/>
          </a:stretch>
        </p:blipFill>
        <p:spPr>
          <a:xfrm>
            <a:off x="4713811" y="657580"/>
            <a:ext cx="5202777" cy="6914439"/>
          </a:xfrm>
          <a:prstGeom prst="rect">
            <a:avLst/>
          </a:prstGeom>
        </p:spPr>
      </p:pic>
      <p:sp>
        <p:nvSpPr>
          <p:cNvPr id="10" name="TextBox 9">
            <a:extLst>
              <a:ext uri="{FF2B5EF4-FFF2-40B4-BE49-F238E27FC236}">
                <a16:creationId xmlns:a16="http://schemas.microsoft.com/office/drawing/2014/main" id="{642A36F7-4C5C-F50F-3EAA-93330910DDCC}"/>
              </a:ext>
            </a:extLst>
          </p:cNvPr>
          <p:cNvSpPr txBox="1"/>
          <p:nvPr/>
        </p:nvSpPr>
        <p:spPr>
          <a:xfrm>
            <a:off x="312516" y="206514"/>
            <a:ext cx="2428485" cy="707886"/>
          </a:xfrm>
          <a:prstGeom prst="rect">
            <a:avLst/>
          </a:prstGeom>
          <a:noFill/>
        </p:spPr>
        <p:txBody>
          <a:bodyPr wrap="none" rtlCol="0">
            <a:spAutoFit/>
          </a:bodyPr>
          <a:lstStyle/>
          <a:p>
            <a:r>
              <a:rPr lang="en-GB" sz="4000" dirty="0"/>
              <a:t>Flow Chart</a:t>
            </a:r>
            <a:endParaRPr lang="en-IN" sz="4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704612" y="597218"/>
            <a:ext cx="5267325" cy="629007"/>
          </a:xfrm>
          <a:prstGeom prst="rect">
            <a:avLst/>
          </a:prstGeom>
          <a:noFill/>
          <a:ln/>
        </p:spPr>
        <p:txBody>
          <a:bodyPr wrap="none" lIns="0" tIns="0" rIns="0" bIns="0" rtlCol="0" anchor="t"/>
          <a:lstStyle/>
          <a:p>
            <a:pPr marL="0" indent="0">
              <a:lnSpc>
                <a:spcPts val="4950"/>
              </a:lnSpc>
              <a:buNone/>
            </a:pPr>
            <a:r>
              <a:rPr lang="en-US" sz="3950" kern="0" spc="-119" dirty="0">
                <a:solidFill>
                  <a:srgbClr val="2C3F42"/>
                </a:solidFill>
                <a:latin typeface="Bitter Medium" pitchFamily="34" charset="0"/>
                <a:ea typeface="Bitter Medium" pitchFamily="34" charset="-122"/>
                <a:cs typeface="Bitter Medium" pitchFamily="34" charset="-120"/>
              </a:rPr>
              <a:t>Results and Discussions</a:t>
            </a:r>
            <a:endParaRPr lang="en-US" sz="3950" dirty="0"/>
          </a:p>
        </p:txBody>
      </p:sp>
      <p:pic>
        <p:nvPicPr>
          <p:cNvPr id="4" name="Image 1" descr="preencoded.png"/>
          <p:cNvPicPr>
            <a:picLocks noChangeAspect="1"/>
          </p:cNvPicPr>
          <p:nvPr/>
        </p:nvPicPr>
        <p:blipFill>
          <a:blip r:embed="rId3"/>
          <a:stretch>
            <a:fillRect/>
          </a:stretch>
        </p:blipFill>
        <p:spPr>
          <a:xfrm>
            <a:off x="704612" y="1528167"/>
            <a:ext cx="503277" cy="503277"/>
          </a:xfrm>
          <a:prstGeom prst="rect">
            <a:avLst/>
          </a:prstGeom>
        </p:spPr>
      </p:pic>
      <p:sp>
        <p:nvSpPr>
          <p:cNvPr id="5" name="Text 1"/>
          <p:cNvSpPr/>
          <p:nvPr/>
        </p:nvSpPr>
        <p:spPr>
          <a:xfrm>
            <a:off x="704612" y="2232660"/>
            <a:ext cx="2516624" cy="314563"/>
          </a:xfrm>
          <a:prstGeom prst="rect">
            <a:avLst/>
          </a:prstGeom>
          <a:noFill/>
          <a:ln/>
        </p:spPr>
        <p:txBody>
          <a:bodyPr wrap="none" lIns="0" tIns="0" rIns="0" bIns="0" rtlCol="0" anchor="t"/>
          <a:lstStyle/>
          <a:p>
            <a:pPr marL="0" indent="0" algn="l">
              <a:lnSpc>
                <a:spcPts val="2450"/>
              </a:lnSpc>
              <a:buNone/>
            </a:pPr>
            <a:r>
              <a:rPr lang="en-US" sz="1950" kern="0" spc="-59" dirty="0">
                <a:solidFill>
                  <a:srgbClr val="2B2E3C"/>
                </a:solidFill>
                <a:latin typeface="Bitter Medium" pitchFamily="34" charset="0"/>
                <a:ea typeface="Bitter Medium" pitchFamily="34" charset="-122"/>
                <a:cs typeface="Bitter Medium" pitchFamily="34" charset="-120"/>
              </a:rPr>
              <a:t>Model Accuracy</a:t>
            </a:r>
            <a:endParaRPr lang="en-US" sz="1950" dirty="0"/>
          </a:p>
        </p:txBody>
      </p:sp>
      <p:sp>
        <p:nvSpPr>
          <p:cNvPr id="6" name="Text 2"/>
          <p:cNvSpPr/>
          <p:nvPr/>
        </p:nvSpPr>
        <p:spPr>
          <a:xfrm>
            <a:off x="704612" y="2667953"/>
            <a:ext cx="3716417" cy="1288256"/>
          </a:xfrm>
          <a:prstGeom prst="rect">
            <a:avLst/>
          </a:prstGeom>
          <a:noFill/>
          <a:ln/>
        </p:spPr>
        <p:txBody>
          <a:bodyPr wrap="square" lIns="0" tIns="0" rIns="0" bIns="0" rtlCol="0" anchor="t"/>
          <a:lstStyle/>
          <a:p>
            <a:pPr marL="0" indent="0" algn="just">
              <a:lnSpc>
                <a:spcPts val="2500"/>
              </a:lnSpc>
              <a:buNone/>
            </a:pPr>
            <a:r>
              <a:rPr lang="en-US" sz="1550" kern="0" spc="-32" dirty="0">
                <a:solidFill>
                  <a:srgbClr val="2B2E3C"/>
                </a:solidFill>
                <a:latin typeface="Open Sans" pitchFamily="34" charset="0"/>
                <a:ea typeface="Open Sans" pitchFamily="34" charset="-122"/>
                <a:cs typeface="Open Sans" pitchFamily="34" charset="-120"/>
              </a:rPr>
              <a:t>Our system consistently achieves high accuracy in detecting various eye diseases, demonstrating its potential for reliable diagnosis.</a:t>
            </a:r>
            <a:endParaRPr lang="en-US" sz="1550" dirty="0"/>
          </a:p>
        </p:txBody>
      </p:sp>
      <p:pic>
        <p:nvPicPr>
          <p:cNvPr id="7" name="Image 2" descr="preencoded.png"/>
          <p:cNvPicPr>
            <a:picLocks noChangeAspect="1"/>
          </p:cNvPicPr>
          <p:nvPr/>
        </p:nvPicPr>
        <p:blipFill>
          <a:blip r:embed="rId4"/>
          <a:stretch>
            <a:fillRect/>
          </a:stretch>
        </p:blipFill>
        <p:spPr>
          <a:xfrm>
            <a:off x="4722971" y="1528167"/>
            <a:ext cx="503277" cy="503277"/>
          </a:xfrm>
          <a:prstGeom prst="rect">
            <a:avLst/>
          </a:prstGeom>
        </p:spPr>
      </p:pic>
      <p:sp>
        <p:nvSpPr>
          <p:cNvPr id="8" name="Text 3"/>
          <p:cNvSpPr/>
          <p:nvPr/>
        </p:nvSpPr>
        <p:spPr>
          <a:xfrm>
            <a:off x="4722971" y="2232660"/>
            <a:ext cx="2516624" cy="314563"/>
          </a:xfrm>
          <a:prstGeom prst="rect">
            <a:avLst/>
          </a:prstGeom>
          <a:noFill/>
          <a:ln/>
        </p:spPr>
        <p:txBody>
          <a:bodyPr wrap="none" lIns="0" tIns="0" rIns="0" bIns="0" rtlCol="0" anchor="t"/>
          <a:lstStyle/>
          <a:p>
            <a:pPr marL="0" indent="0" algn="l">
              <a:lnSpc>
                <a:spcPts val="2450"/>
              </a:lnSpc>
              <a:buNone/>
            </a:pPr>
            <a:r>
              <a:rPr lang="en-US" sz="1950" kern="0" spc="-59" dirty="0">
                <a:solidFill>
                  <a:srgbClr val="2B2E3C"/>
                </a:solidFill>
                <a:latin typeface="Bitter Medium" pitchFamily="34" charset="0"/>
                <a:ea typeface="Bitter Medium" pitchFamily="34" charset="-122"/>
                <a:cs typeface="Bitter Medium" pitchFamily="34" charset="-120"/>
              </a:rPr>
              <a:t>Generalizability</a:t>
            </a:r>
            <a:endParaRPr lang="en-US" sz="1950" dirty="0"/>
          </a:p>
        </p:txBody>
      </p:sp>
      <p:sp>
        <p:nvSpPr>
          <p:cNvPr id="9" name="Text 4"/>
          <p:cNvSpPr/>
          <p:nvPr/>
        </p:nvSpPr>
        <p:spPr>
          <a:xfrm>
            <a:off x="4722971" y="2667953"/>
            <a:ext cx="3716417" cy="1610320"/>
          </a:xfrm>
          <a:prstGeom prst="rect">
            <a:avLst/>
          </a:prstGeom>
          <a:noFill/>
          <a:ln/>
        </p:spPr>
        <p:txBody>
          <a:bodyPr wrap="square" lIns="0" tIns="0" rIns="0" bIns="0" rtlCol="0" anchor="t"/>
          <a:lstStyle/>
          <a:p>
            <a:pPr marL="0" indent="0" algn="just">
              <a:lnSpc>
                <a:spcPts val="2500"/>
              </a:lnSpc>
              <a:buNone/>
            </a:pPr>
            <a:r>
              <a:rPr lang="en-US" sz="1550" kern="0" spc="-32" dirty="0">
                <a:solidFill>
                  <a:srgbClr val="2B2E3C"/>
                </a:solidFill>
                <a:latin typeface="Open Sans" pitchFamily="34" charset="0"/>
                <a:ea typeface="Open Sans" pitchFamily="34" charset="-122"/>
                <a:cs typeface="Open Sans" pitchFamily="34" charset="-120"/>
              </a:rPr>
              <a:t>The models demonstrate excellent generalizability across diverse retinal datasets, showcasing their ability to accurately diagnose patients with various backgrounds and eye conditions.</a:t>
            </a:r>
            <a:endParaRPr lang="en-US" sz="1550" dirty="0"/>
          </a:p>
        </p:txBody>
      </p:sp>
      <p:pic>
        <p:nvPicPr>
          <p:cNvPr id="10" name="Image 3" descr="preencoded.png"/>
          <p:cNvPicPr>
            <a:picLocks noChangeAspect="1"/>
          </p:cNvPicPr>
          <p:nvPr/>
        </p:nvPicPr>
        <p:blipFill>
          <a:blip r:embed="rId5"/>
          <a:stretch>
            <a:fillRect/>
          </a:stretch>
        </p:blipFill>
        <p:spPr>
          <a:xfrm>
            <a:off x="704612" y="4882158"/>
            <a:ext cx="503277" cy="503277"/>
          </a:xfrm>
          <a:prstGeom prst="rect">
            <a:avLst/>
          </a:prstGeom>
        </p:spPr>
      </p:pic>
      <p:sp>
        <p:nvSpPr>
          <p:cNvPr id="11" name="Text 5"/>
          <p:cNvSpPr/>
          <p:nvPr/>
        </p:nvSpPr>
        <p:spPr>
          <a:xfrm>
            <a:off x="704612" y="5586651"/>
            <a:ext cx="2516624" cy="314563"/>
          </a:xfrm>
          <a:prstGeom prst="rect">
            <a:avLst/>
          </a:prstGeom>
          <a:noFill/>
          <a:ln/>
        </p:spPr>
        <p:txBody>
          <a:bodyPr wrap="none" lIns="0" tIns="0" rIns="0" bIns="0" rtlCol="0" anchor="t"/>
          <a:lstStyle/>
          <a:p>
            <a:pPr marL="0" indent="0" algn="l">
              <a:lnSpc>
                <a:spcPts val="2450"/>
              </a:lnSpc>
              <a:buNone/>
            </a:pPr>
            <a:r>
              <a:rPr lang="en-US" sz="1950" kern="0" spc="-59" dirty="0">
                <a:solidFill>
                  <a:srgbClr val="2B2E3C"/>
                </a:solidFill>
                <a:latin typeface="Bitter Medium" pitchFamily="34" charset="0"/>
                <a:ea typeface="Bitter Medium" pitchFamily="34" charset="-122"/>
                <a:cs typeface="Bitter Medium" pitchFamily="34" charset="-120"/>
              </a:rPr>
              <a:t>Efficiency</a:t>
            </a:r>
            <a:endParaRPr lang="en-US" sz="1950" dirty="0"/>
          </a:p>
        </p:txBody>
      </p:sp>
      <p:sp>
        <p:nvSpPr>
          <p:cNvPr id="12" name="Text 6"/>
          <p:cNvSpPr/>
          <p:nvPr/>
        </p:nvSpPr>
        <p:spPr>
          <a:xfrm>
            <a:off x="704612" y="6021943"/>
            <a:ext cx="3716417" cy="1288256"/>
          </a:xfrm>
          <a:prstGeom prst="rect">
            <a:avLst/>
          </a:prstGeom>
          <a:noFill/>
          <a:ln/>
        </p:spPr>
        <p:txBody>
          <a:bodyPr wrap="square" lIns="0" tIns="0" rIns="0" bIns="0" rtlCol="0" anchor="t"/>
          <a:lstStyle/>
          <a:p>
            <a:pPr marL="0" indent="0" algn="just">
              <a:lnSpc>
                <a:spcPts val="2500"/>
              </a:lnSpc>
              <a:buNone/>
            </a:pPr>
            <a:r>
              <a:rPr lang="en-US" sz="1550" kern="0" spc="-32" dirty="0">
                <a:solidFill>
                  <a:srgbClr val="2B2E3C"/>
                </a:solidFill>
                <a:latin typeface="Open Sans" pitchFamily="34" charset="0"/>
                <a:ea typeface="Open Sans" pitchFamily="34" charset="-122"/>
                <a:cs typeface="Open Sans" pitchFamily="34" charset="-120"/>
              </a:rPr>
              <a:t>The system excels in processing images and generating results in a timely manner, enabling rapid diagnosis and prompt treatment.</a:t>
            </a:r>
            <a:endParaRPr lang="en-US" sz="1550" dirty="0"/>
          </a:p>
        </p:txBody>
      </p:sp>
      <p:pic>
        <p:nvPicPr>
          <p:cNvPr id="13" name="Image 4" descr="preencoded.png"/>
          <p:cNvPicPr>
            <a:picLocks noChangeAspect="1"/>
          </p:cNvPicPr>
          <p:nvPr/>
        </p:nvPicPr>
        <p:blipFill>
          <a:blip r:embed="rId6"/>
          <a:stretch>
            <a:fillRect/>
          </a:stretch>
        </p:blipFill>
        <p:spPr>
          <a:xfrm>
            <a:off x="4722971" y="4882158"/>
            <a:ext cx="503277" cy="503277"/>
          </a:xfrm>
          <a:prstGeom prst="rect">
            <a:avLst/>
          </a:prstGeom>
        </p:spPr>
      </p:pic>
      <p:sp>
        <p:nvSpPr>
          <p:cNvPr id="14" name="Text 7"/>
          <p:cNvSpPr/>
          <p:nvPr/>
        </p:nvSpPr>
        <p:spPr>
          <a:xfrm>
            <a:off x="4722971" y="5586651"/>
            <a:ext cx="2516624" cy="314563"/>
          </a:xfrm>
          <a:prstGeom prst="rect">
            <a:avLst/>
          </a:prstGeom>
          <a:noFill/>
          <a:ln/>
        </p:spPr>
        <p:txBody>
          <a:bodyPr wrap="none" lIns="0" tIns="0" rIns="0" bIns="0" rtlCol="0" anchor="t"/>
          <a:lstStyle/>
          <a:p>
            <a:pPr marL="0" indent="0" algn="l">
              <a:lnSpc>
                <a:spcPts val="2450"/>
              </a:lnSpc>
              <a:buNone/>
            </a:pPr>
            <a:r>
              <a:rPr lang="en-US" sz="1950" kern="0" spc="-59" dirty="0">
                <a:solidFill>
                  <a:srgbClr val="2B2E3C"/>
                </a:solidFill>
                <a:latin typeface="Bitter Medium" pitchFamily="34" charset="0"/>
                <a:ea typeface="Bitter Medium" pitchFamily="34" charset="-122"/>
                <a:cs typeface="Bitter Medium" pitchFamily="34" charset="-120"/>
              </a:rPr>
              <a:t>Challenges</a:t>
            </a:r>
            <a:endParaRPr lang="en-US" sz="1950" dirty="0"/>
          </a:p>
        </p:txBody>
      </p:sp>
      <p:sp>
        <p:nvSpPr>
          <p:cNvPr id="15" name="Text 8"/>
          <p:cNvSpPr/>
          <p:nvPr/>
        </p:nvSpPr>
        <p:spPr>
          <a:xfrm>
            <a:off x="4722971" y="6021943"/>
            <a:ext cx="3716417" cy="1610320"/>
          </a:xfrm>
          <a:prstGeom prst="rect">
            <a:avLst/>
          </a:prstGeom>
          <a:noFill/>
          <a:ln/>
        </p:spPr>
        <p:txBody>
          <a:bodyPr wrap="square" lIns="0" tIns="0" rIns="0" bIns="0" rtlCol="0" anchor="t"/>
          <a:lstStyle/>
          <a:p>
            <a:pPr marL="0" indent="0" algn="just">
              <a:lnSpc>
                <a:spcPts val="2500"/>
              </a:lnSpc>
              <a:buNone/>
            </a:pPr>
            <a:r>
              <a:rPr lang="en-US" sz="1550" kern="0" spc="-32" dirty="0">
                <a:solidFill>
                  <a:srgbClr val="2B2E3C"/>
                </a:solidFill>
                <a:latin typeface="Open Sans" pitchFamily="34" charset="0"/>
                <a:ea typeface="Open Sans" pitchFamily="34" charset="-122"/>
                <a:cs typeface="Open Sans" pitchFamily="34" charset="-120"/>
              </a:rPr>
              <a:t>We have encountered challenges related to data limitations, computational complexity, and interpretability, areas that require ongoing research and improvement.</a:t>
            </a:r>
            <a:endParaRPr lang="en-US" sz="1550" dirty="0"/>
          </a:p>
        </p:txBody>
      </p:sp>
      <p:pic>
        <p:nvPicPr>
          <p:cNvPr id="2050" name="Picture 2">
            <a:extLst>
              <a:ext uri="{FF2B5EF4-FFF2-40B4-BE49-F238E27FC236}">
                <a16:creationId xmlns:a16="http://schemas.microsoft.com/office/drawing/2014/main" id="{E5C9709B-BC91-CD4E-14AD-DC278393183C}"/>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r="50179"/>
          <a:stretch/>
        </p:blipFill>
        <p:spPr bwMode="auto">
          <a:xfrm>
            <a:off x="10074259" y="130016"/>
            <a:ext cx="4472848" cy="394537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800F2F5-39FC-6A9B-D4B7-9CC26E34D17B}"/>
              </a:ext>
            </a:extLst>
          </p:cNvPr>
          <p:cNvPicPr>
            <a:picLocks noChangeAspect="1" noChangeArrowheads="1"/>
          </p:cNvPicPr>
          <p:nvPr/>
        </p:nvPicPr>
        <p:blipFill rotWithShape="1">
          <a:blip r:embed="rId7">
            <a:duotone>
              <a:schemeClr val="accent2">
                <a:shade val="45000"/>
                <a:satMod val="135000"/>
              </a:schemeClr>
              <a:prstClr val="white"/>
            </a:duotone>
            <a:extLst>
              <a:ext uri="{28A0092B-C50C-407E-A947-70E740481C1C}">
                <a14:useLocalDpi xmlns:a14="http://schemas.microsoft.com/office/drawing/2010/main" val="0"/>
              </a:ext>
            </a:extLst>
          </a:blip>
          <a:srcRect l="51083"/>
          <a:stretch/>
        </p:blipFill>
        <p:spPr bwMode="auto">
          <a:xfrm>
            <a:off x="10093124" y="4154211"/>
            <a:ext cx="4483353" cy="40277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60740"/>
            <a:ext cx="5670590" cy="708779"/>
          </a:xfrm>
          <a:prstGeom prst="rect">
            <a:avLst/>
          </a:prstGeom>
          <a:noFill/>
          <a:ln/>
        </p:spPr>
        <p:txBody>
          <a:bodyPr wrap="none" lIns="0" tIns="0" rIns="0" bIns="0" rtlCol="0" anchor="t"/>
          <a:lstStyle/>
          <a:p>
            <a:pPr marL="0" indent="0">
              <a:lnSpc>
                <a:spcPts val="5550"/>
              </a:lnSpc>
              <a:buNone/>
            </a:pPr>
            <a:r>
              <a:rPr lang="en-US" sz="4450" kern="0" spc="-134" dirty="0">
                <a:solidFill>
                  <a:srgbClr val="2C3F42"/>
                </a:solidFill>
                <a:latin typeface="Bitter Medium" pitchFamily="34" charset="0"/>
                <a:ea typeface="Bitter Medium" pitchFamily="34" charset="-122"/>
                <a:cs typeface="Bitter Medium" pitchFamily="34" charset="-120"/>
              </a:rPr>
              <a:t>Conclusion</a:t>
            </a:r>
            <a:endParaRPr lang="en-US" sz="4450" dirty="0"/>
          </a:p>
        </p:txBody>
      </p:sp>
      <p:pic>
        <p:nvPicPr>
          <p:cNvPr id="3" name="Image 0" descr="preencoded.png"/>
          <p:cNvPicPr>
            <a:picLocks noChangeAspect="1"/>
          </p:cNvPicPr>
          <p:nvPr/>
        </p:nvPicPr>
        <p:blipFill>
          <a:blip r:embed="rId3"/>
          <a:stretch>
            <a:fillRect/>
          </a:stretch>
        </p:blipFill>
        <p:spPr>
          <a:xfrm>
            <a:off x="3247430" y="2323148"/>
            <a:ext cx="1614011" cy="807958"/>
          </a:xfrm>
          <a:prstGeom prst="rect">
            <a:avLst/>
          </a:prstGeom>
        </p:spPr>
      </p:pic>
      <p:sp>
        <p:nvSpPr>
          <p:cNvPr id="4" name="Text 1"/>
          <p:cNvSpPr/>
          <p:nvPr/>
        </p:nvSpPr>
        <p:spPr>
          <a:xfrm>
            <a:off x="3999786" y="2587466"/>
            <a:ext cx="109180" cy="453509"/>
          </a:xfrm>
          <a:prstGeom prst="rect">
            <a:avLst/>
          </a:prstGeom>
          <a:noFill/>
          <a:ln/>
        </p:spPr>
        <p:txBody>
          <a:bodyPr wrap="none" lIns="0" tIns="0" rIns="0" bIns="0" rtlCol="0" anchor="t"/>
          <a:lstStyle/>
          <a:p>
            <a:pPr marL="0" indent="0" algn="ctr">
              <a:lnSpc>
                <a:spcPts val="3550"/>
              </a:lnSpc>
              <a:buNone/>
            </a:pPr>
            <a:r>
              <a:rPr lang="en-US" sz="2200" kern="0" spc="-67" dirty="0">
                <a:solidFill>
                  <a:srgbClr val="2B2E3C"/>
                </a:solidFill>
                <a:latin typeface="Bitter Medium" pitchFamily="34" charset="0"/>
                <a:ea typeface="Bitter Medium" pitchFamily="34" charset="-122"/>
                <a:cs typeface="Bitter Medium" pitchFamily="34" charset="-120"/>
              </a:rPr>
              <a:t>1</a:t>
            </a:r>
            <a:endParaRPr lang="en-US" sz="2200" dirty="0"/>
          </a:p>
        </p:txBody>
      </p:sp>
      <p:sp>
        <p:nvSpPr>
          <p:cNvPr id="5" name="Text 2"/>
          <p:cNvSpPr/>
          <p:nvPr/>
        </p:nvSpPr>
        <p:spPr>
          <a:xfrm>
            <a:off x="5088255" y="2549962"/>
            <a:ext cx="893802"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Impact</a:t>
            </a:r>
            <a:endParaRPr lang="en-US" sz="2200" dirty="0"/>
          </a:p>
        </p:txBody>
      </p:sp>
      <p:sp>
        <p:nvSpPr>
          <p:cNvPr id="6" name="Shape 3"/>
          <p:cNvSpPr/>
          <p:nvPr/>
        </p:nvSpPr>
        <p:spPr>
          <a:xfrm>
            <a:off x="4918115" y="3144203"/>
            <a:ext cx="8861822" cy="15240"/>
          </a:xfrm>
          <a:prstGeom prst="roundRect">
            <a:avLst>
              <a:gd name="adj" fmla="val 625116"/>
            </a:avLst>
          </a:prstGeom>
          <a:solidFill>
            <a:srgbClr val="E2C8B5"/>
          </a:solidFill>
          <a:ln/>
        </p:spPr>
      </p:sp>
      <p:pic>
        <p:nvPicPr>
          <p:cNvPr id="7" name="Image 1" descr="preencoded.png"/>
          <p:cNvPicPr>
            <a:picLocks noChangeAspect="1"/>
          </p:cNvPicPr>
          <p:nvPr/>
        </p:nvPicPr>
        <p:blipFill>
          <a:blip r:embed="rId4"/>
          <a:stretch>
            <a:fillRect/>
          </a:stretch>
        </p:blipFill>
        <p:spPr>
          <a:xfrm>
            <a:off x="2440424" y="3187779"/>
            <a:ext cx="3228022" cy="807958"/>
          </a:xfrm>
          <a:prstGeom prst="rect">
            <a:avLst/>
          </a:prstGeom>
        </p:spPr>
      </p:pic>
      <p:sp>
        <p:nvSpPr>
          <p:cNvPr id="8" name="Text 4"/>
          <p:cNvSpPr/>
          <p:nvPr/>
        </p:nvSpPr>
        <p:spPr>
          <a:xfrm>
            <a:off x="3980736" y="3364944"/>
            <a:ext cx="147399" cy="453509"/>
          </a:xfrm>
          <a:prstGeom prst="rect">
            <a:avLst/>
          </a:prstGeom>
          <a:noFill/>
          <a:ln/>
        </p:spPr>
        <p:txBody>
          <a:bodyPr wrap="none" lIns="0" tIns="0" rIns="0" bIns="0" rtlCol="0" anchor="t"/>
          <a:lstStyle/>
          <a:p>
            <a:pPr marL="0" indent="0" algn="ctr">
              <a:lnSpc>
                <a:spcPts val="3550"/>
              </a:lnSpc>
              <a:buNone/>
            </a:pPr>
            <a:r>
              <a:rPr lang="en-US" sz="2200" kern="0" spc="-67" dirty="0">
                <a:solidFill>
                  <a:srgbClr val="2B2E3C"/>
                </a:solidFill>
                <a:latin typeface="Bitter Medium" pitchFamily="34" charset="0"/>
                <a:ea typeface="Bitter Medium" pitchFamily="34" charset="-122"/>
                <a:cs typeface="Bitter Medium" pitchFamily="34" charset="-120"/>
              </a:rPr>
              <a:t>2</a:t>
            </a:r>
            <a:endParaRPr lang="en-US" sz="2200" dirty="0"/>
          </a:p>
        </p:txBody>
      </p:sp>
      <p:sp>
        <p:nvSpPr>
          <p:cNvPr id="9" name="Text 5"/>
          <p:cNvSpPr/>
          <p:nvPr/>
        </p:nvSpPr>
        <p:spPr>
          <a:xfrm>
            <a:off x="5895261" y="3414593"/>
            <a:ext cx="1240036"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Efficiency</a:t>
            </a:r>
            <a:endParaRPr lang="en-US" sz="2200" dirty="0"/>
          </a:p>
        </p:txBody>
      </p:sp>
      <p:sp>
        <p:nvSpPr>
          <p:cNvPr id="10" name="Shape 6"/>
          <p:cNvSpPr/>
          <p:nvPr/>
        </p:nvSpPr>
        <p:spPr>
          <a:xfrm>
            <a:off x="5725120" y="4008834"/>
            <a:ext cx="8054816" cy="15240"/>
          </a:xfrm>
          <a:prstGeom prst="roundRect">
            <a:avLst>
              <a:gd name="adj" fmla="val 625116"/>
            </a:avLst>
          </a:prstGeom>
          <a:solidFill>
            <a:srgbClr val="E2C8B5"/>
          </a:solidFill>
          <a:ln/>
        </p:spPr>
      </p:sp>
      <p:pic>
        <p:nvPicPr>
          <p:cNvPr id="11" name="Image 2" descr="preencoded.png"/>
          <p:cNvPicPr>
            <a:picLocks noChangeAspect="1"/>
          </p:cNvPicPr>
          <p:nvPr/>
        </p:nvPicPr>
        <p:blipFill>
          <a:blip r:embed="rId5"/>
          <a:stretch>
            <a:fillRect/>
          </a:stretch>
        </p:blipFill>
        <p:spPr>
          <a:xfrm>
            <a:off x="1633418" y="4052411"/>
            <a:ext cx="4842034" cy="807958"/>
          </a:xfrm>
          <a:prstGeom prst="rect">
            <a:avLst/>
          </a:prstGeom>
        </p:spPr>
      </p:pic>
      <p:sp>
        <p:nvSpPr>
          <p:cNvPr id="12" name="Text 7"/>
          <p:cNvSpPr/>
          <p:nvPr/>
        </p:nvSpPr>
        <p:spPr>
          <a:xfrm>
            <a:off x="3977640" y="4229576"/>
            <a:ext cx="153591" cy="453509"/>
          </a:xfrm>
          <a:prstGeom prst="rect">
            <a:avLst/>
          </a:prstGeom>
          <a:noFill/>
          <a:ln/>
        </p:spPr>
        <p:txBody>
          <a:bodyPr wrap="none" lIns="0" tIns="0" rIns="0" bIns="0" rtlCol="0" anchor="t"/>
          <a:lstStyle/>
          <a:p>
            <a:pPr marL="0" indent="0" algn="ctr">
              <a:lnSpc>
                <a:spcPts val="3550"/>
              </a:lnSpc>
              <a:buNone/>
            </a:pPr>
            <a:r>
              <a:rPr lang="en-US" sz="2200" kern="0" spc="-67" dirty="0">
                <a:solidFill>
                  <a:srgbClr val="2B2E3C"/>
                </a:solidFill>
                <a:latin typeface="Bitter Medium" pitchFamily="34" charset="0"/>
                <a:ea typeface="Bitter Medium" pitchFamily="34" charset="-122"/>
                <a:cs typeface="Bitter Medium" pitchFamily="34" charset="-120"/>
              </a:rPr>
              <a:t>3</a:t>
            </a:r>
            <a:endParaRPr lang="en-US" sz="2200" dirty="0"/>
          </a:p>
        </p:txBody>
      </p:sp>
      <p:sp>
        <p:nvSpPr>
          <p:cNvPr id="13" name="Text 8"/>
          <p:cNvSpPr/>
          <p:nvPr/>
        </p:nvSpPr>
        <p:spPr>
          <a:xfrm>
            <a:off x="6702266" y="4279225"/>
            <a:ext cx="1155859"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Accuracy</a:t>
            </a:r>
            <a:endParaRPr lang="en-US" sz="2200" dirty="0"/>
          </a:p>
        </p:txBody>
      </p:sp>
      <p:sp>
        <p:nvSpPr>
          <p:cNvPr id="14" name="Shape 9"/>
          <p:cNvSpPr/>
          <p:nvPr/>
        </p:nvSpPr>
        <p:spPr>
          <a:xfrm>
            <a:off x="6532126" y="4873466"/>
            <a:ext cx="7247811" cy="15240"/>
          </a:xfrm>
          <a:prstGeom prst="roundRect">
            <a:avLst>
              <a:gd name="adj" fmla="val 625116"/>
            </a:avLst>
          </a:prstGeom>
          <a:solidFill>
            <a:srgbClr val="E2C8B5"/>
          </a:solidFill>
          <a:ln/>
        </p:spPr>
      </p:sp>
      <p:pic>
        <p:nvPicPr>
          <p:cNvPr id="15" name="Image 3" descr="preencoded.png"/>
          <p:cNvPicPr>
            <a:picLocks noChangeAspect="1"/>
          </p:cNvPicPr>
          <p:nvPr/>
        </p:nvPicPr>
        <p:blipFill>
          <a:blip r:embed="rId6"/>
          <a:stretch>
            <a:fillRect/>
          </a:stretch>
        </p:blipFill>
        <p:spPr>
          <a:xfrm>
            <a:off x="826294" y="4917043"/>
            <a:ext cx="6456164" cy="807958"/>
          </a:xfrm>
          <a:prstGeom prst="rect">
            <a:avLst/>
          </a:prstGeom>
        </p:spPr>
      </p:pic>
      <p:sp>
        <p:nvSpPr>
          <p:cNvPr id="16" name="Text 10"/>
          <p:cNvSpPr/>
          <p:nvPr/>
        </p:nvSpPr>
        <p:spPr>
          <a:xfrm>
            <a:off x="3974663" y="5094208"/>
            <a:ext cx="159306" cy="453509"/>
          </a:xfrm>
          <a:prstGeom prst="rect">
            <a:avLst/>
          </a:prstGeom>
          <a:noFill/>
          <a:ln/>
        </p:spPr>
        <p:txBody>
          <a:bodyPr wrap="none" lIns="0" tIns="0" rIns="0" bIns="0" rtlCol="0" anchor="t"/>
          <a:lstStyle/>
          <a:p>
            <a:pPr marL="0" indent="0" algn="ctr">
              <a:lnSpc>
                <a:spcPts val="3550"/>
              </a:lnSpc>
              <a:buNone/>
            </a:pPr>
            <a:r>
              <a:rPr lang="en-US" sz="2200" kern="0" spc="-67" dirty="0">
                <a:solidFill>
                  <a:srgbClr val="2B2E3C"/>
                </a:solidFill>
                <a:latin typeface="Bitter Medium" pitchFamily="34" charset="0"/>
                <a:ea typeface="Bitter Medium" pitchFamily="34" charset="-122"/>
                <a:cs typeface="Bitter Medium" pitchFamily="34" charset="-120"/>
              </a:rPr>
              <a:t>4</a:t>
            </a:r>
            <a:endParaRPr lang="en-US" sz="2200" dirty="0"/>
          </a:p>
        </p:txBody>
      </p:sp>
      <p:sp>
        <p:nvSpPr>
          <p:cNvPr id="17" name="Text 11"/>
          <p:cNvSpPr/>
          <p:nvPr/>
        </p:nvSpPr>
        <p:spPr>
          <a:xfrm>
            <a:off x="7509272" y="5143857"/>
            <a:ext cx="1558290"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2B2E3C"/>
                </a:solidFill>
                <a:latin typeface="Bitter Medium" pitchFamily="34" charset="0"/>
                <a:ea typeface="Bitter Medium" pitchFamily="34" charset="-122"/>
                <a:cs typeface="Bitter Medium" pitchFamily="34" charset="-120"/>
              </a:rPr>
              <a:t>Accessibility</a:t>
            </a:r>
            <a:endParaRPr lang="en-US" sz="2200" dirty="0"/>
          </a:p>
        </p:txBody>
      </p:sp>
      <p:sp>
        <p:nvSpPr>
          <p:cNvPr id="18" name="Text 12"/>
          <p:cNvSpPr/>
          <p:nvPr/>
        </p:nvSpPr>
        <p:spPr>
          <a:xfrm>
            <a:off x="793790" y="5980152"/>
            <a:ext cx="13042821" cy="1088708"/>
          </a:xfrm>
          <a:prstGeom prst="rect">
            <a:avLst/>
          </a:prstGeom>
          <a:noFill/>
          <a:ln/>
        </p:spPr>
        <p:txBody>
          <a:bodyPr wrap="square" lIns="0" tIns="0" rIns="0" bIns="0" rtlCol="0" anchor="t"/>
          <a:lstStyle/>
          <a:p>
            <a:pPr marL="0" indent="0" algn="just">
              <a:lnSpc>
                <a:spcPts val="2850"/>
              </a:lnSpc>
              <a:buNone/>
            </a:pPr>
            <a:r>
              <a:rPr lang="en-US" sz="1750" kern="0" spc="-36" dirty="0">
                <a:solidFill>
                  <a:srgbClr val="2B2E3C"/>
                </a:solidFill>
                <a:latin typeface="Open Sans" pitchFamily="34" charset="0"/>
                <a:ea typeface="Open Sans" pitchFamily="34" charset="-122"/>
                <a:cs typeface="Open Sans" pitchFamily="34" charset="-120"/>
              </a:rPr>
              <a:t>Our Eye Disease Prediction System provides a reliable, efficient, and scalable solution for early eye disease detection. This system has the potential to significantly impact eye care, particularly in underserved regions, by providing access to accurate and timely diagnoses, empowering individuals to take control of their eye health.</a:t>
            </a:r>
            <a:endParaRPr lang="en-US" sz="1750" dirty="0"/>
          </a:p>
        </p:txBody>
      </p:sp>
      <p:sp>
        <p:nvSpPr>
          <p:cNvPr id="19" name="TextBox 18">
            <a:extLst>
              <a:ext uri="{FF2B5EF4-FFF2-40B4-BE49-F238E27FC236}">
                <a16:creationId xmlns:a16="http://schemas.microsoft.com/office/drawing/2014/main" id="{17AD046D-33B5-BC8D-D4B0-8F610B8EE1F8}"/>
              </a:ext>
            </a:extLst>
          </p:cNvPr>
          <p:cNvSpPr txBox="1"/>
          <p:nvPr/>
        </p:nvSpPr>
        <p:spPr>
          <a:xfrm>
            <a:off x="12691068" y="7767375"/>
            <a:ext cx="1818753" cy="369332"/>
          </a:xfrm>
          <a:prstGeom prst="rect">
            <a:avLst/>
          </a:prstGeom>
          <a:solidFill>
            <a:srgbClr val="FFF8F0"/>
          </a:solidFill>
        </p:spPr>
        <p:txBody>
          <a:bodyPr wrap="square" rtlCol="0">
            <a:spAutoFit/>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1035</Words>
  <Application>Microsoft Office PowerPoint</Application>
  <PresentationFormat>Custom</PresentationFormat>
  <Paragraphs>108</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Bitter Medium</vt:lpstr>
      <vt:lpstr>Arial</vt:lpstr>
      <vt:lpstr>Symbol</vt:lpstr>
      <vt:lpstr>Times New Roman</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Manohar Kukutla</cp:lastModifiedBy>
  <cp:revision>8</cp:revision>
  <dcterms:created xsi:type="dcterms:W3CDTF">2024-11-20T11:41:03Z</dcterms:created>
  <dcterms:modified xsi:type="dcterms:W3CDTF">2024-11-21T06:11:23Z</dcterms:modified>
</cp:coreProperties>
</file>